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395" r:id="rId2"/>
    <p:sldId id="387" r:id="rId3"/>
    <p:sldId id="317" r:id="rId4"/>
    <p:sldId id="339" r:id="rId5"/>
    <p:sldId id="392" r:id="rId6"/>
    <p:sldId id="351" r:id="rId7"/>
    <p:sldId id="260" r:id="rId8"/>
    <p:sldId id="278" r:id="rId9"/>
    <p:sldId id="295" r:id="rId10"/>
    <p:sldId id="401" r:id="rId11"/>
    <p:sldId id="261" r:id="rId12"/>
    <p:sldId id="347" r:id="rId13"/>
    <p:sldId id="372" r:id="rId14"/>
    <p:sldId id="400" r:id="rId15"/>
    <p:sldId id="257" r:id="rId16"/>
    <p:sldId id="354" r:id="rId17"/>
    <p:sldId id="391" r:id="rId18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0"/>
    <p:restoredTop sz="94444"/>
  </p:normalViewPr>
  <p:slideViewPr>
    <p:cSldViewPr>
      <p:cViewPr varScale="1">
        <p:scale>
          <a:sx n="65" d="100"/>
          <a:sy n="65" d="100"/>
        </p:scale>
        <p:origin x="9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BAB7E-6C96-473A-8E67-41710B902DBA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033D-26B3-4D64-B29B-7AF56CE073D0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50D2DD-ACF0-47B6-97CF-8BD49B6D3C5D}" type="slidenum">
              <a:rPr lang="en-US" altLang="nb-NO" sz="1200">
                <a:latin typeface="Arial" panose="020B0604020202020204" pitchFamily="34" charset="0"/>
              </a:rPr>
              <a:pPr/>
              <a:t>6</a:t>
            </a:fld>
            <a:endParaRPr lang="en-US" altLang="nb-NO" sz="1200">
              <a:latin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lysbil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Plassholder for notat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Plassholder for lysbildenumm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92FE3D-4A95-4C1F-AB0E-B27AFF9799D3}" type="slidenum">
              <a:rPr lang="en-GB" altLang="nb-NO" sz="1200">
                <a:latin typeface="Arial" panose="020B0604020202020204" pitchFamily="34" charset="0"/>
              </a:rPr>
              <a:pPr/>
              <a:t>7</a:t>
            </a:fld>
            <a:endParaRPr lang="en-GB" altLang="nb-NO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E68027-8471-4DDC-AA0E-D982AF5B6E79}" type="slidenum">
              <a:rPr lang="en-US" altLang="nb-NO" sz="1200"/>
              <a:pPr/>
              <a:t>8</a:t>
            </a:fld>
            <a:endParaRPr lang="en-US" altLang="nb-NO" sz="12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6A26-549A-4FDA-A69E-3221A8BBCE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084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6C93D-985F-4B0F-93E1-D3CC8B962A3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587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98833-CD70-4E48-BCBC-E0DDD88280C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9347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3181-FF16-4893-87F6-FE3ABE720DB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94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8FB35-5BEB-4761-B3CE-8B433761FEF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1014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B425-0A06-45EA-9677-5E297EB8498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588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67A2F-9496-4007-878C-90D5F79767D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64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0F17-7C42-4C93-979D-CC26ABC4BED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375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4FA9-7523-493C-B93F-A573A3B9D56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337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7713-3635-419A-80F1-63C5BDCD98D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8775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60991-45DB-4465-AFC9-9D228F998DA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45F2F-908B-4AB2-8335-8AFF81347B3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2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  <a:endParaRPr lang="en-US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  <a:endParaRPr lang="en-US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65C356F-D2E2-40B6-9A8B-A781CFEFC2D2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/var/folders/qy/l5h7r9vn33gfjw958hc6pc4r0000gq/T/com.microsoft.Word/WebArchiveCopyPasteTempFiles/=455589.801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15900" y="836613"/>
            <a:ext cx="8712200" cy="1470025"/>
          </a:xfrm>
        </p:spPr>
        <p:txBody>
          <a:bodyPr/>
          <a:lstStyle/>
          <a:p>
            <a:r>
              <a:rPr lang="nn-NO" altLang="nb-NO" b="1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Vindkraftutbygging – </a:t>
            </a:r>
            <a:br>
              <a:rPr lang="nn-NO" altLang="nb-NO" b="1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nn-NO" altLang="nb-NO" b="1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grønn bare på den ene siden?</a:t>
            </a:r>
            <a:br>
              <a:rPr lang="nn-NO" altLang="nb-NO" b="1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nb-NO" altLang="nb-NO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nb-NO" altLang="nb-NO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nn-NO" altLang="nb-NO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Om konsekvensar for natur og landskap</a:t>
            </a:r>
            <a:endParaRPr lang="en-US" altLang="nb-NO" sz="3200" smtClean="0">
              <a:solidFill>
                <a:srgbClr val="FFFF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538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Dag O. Hessen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Inst. </a:t>
            </a:r>
            <a:r>
              <a:rPr lang="en-US" dirty="0" err="1"/>
              <a:t>Biovitenskap</a:t>
            </a:r>
            <a:r>
              <a:rPr lang="en-US" dirty="0"/>
              <a:t>, UiO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724400"/>
            <a:ext cx="48418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Natur som salderingspost…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01688"/>
            <a:ext cx="8101012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5254625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Verdien av </a:t>
            </a:r>
            <a:br>
              <a:rPr lang="en-US">
                <a:solidFill>
                  <a:srgbClr val="FFFF00"/>
                </a:solidFill>
                <a:latin typeface="Arial" charset="0"/>
              </a:rPr>
            </a:br>
            <a:r>
              <a:rPr lang="en-US">
                <a:solidFill>
                  <a:srgbClr val="FFFF00"/>
                </a:solidFill>
                <a:latin typeface="Arial" charset="0"/>
              </a:rPr>
              <a:t>det urørte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30213" y="1978025"/>
            <a:ext cx="47498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“… we have never seen nothing before”.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Vi liker </a:t>
            </a:r>
            <a:r>
              <a:rPr lang="en-US" dirty="0" err="1">
                <a:latin typeface="Arial" charset="0"/>
              </a:rPr>
              <a:t>laftehus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setervoller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skigarder</a:t>
            </a:r>
            <a:r>
              <a:rPr lang="en-US" dirty="0">
                <a:latin typeface="Arial" charset="0"/>
              </a:rPr>
              <a:t>, men </a:t>
            </a:r>
            <a:r>
              <a:rPr lang="en-US" dirty="0" err="1">
                <a:latin typeface="Arial" charset="0"/>
              </a:rPr>
              <a:t>ikke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høyspentmaster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vindmøller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naturen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 err="1">
                <a:latin typeface="Arial" charset="0"/>
              </a:rPr>
              <a:t>Irrasjonelt</a:t>
            </a:r>
            <a:r>
              <a:rPr lang="en-US" dirty="0">
                <a:latin typeface="Arial" charset="0"/>
              </a:rPr>
              <a:t>? Ja, men legitime </a:t>
            </a:r>
            <a:r>
              <a:rPr lang="en-US" dirty="0" err="1">
                <a:latin typeface="Arial" charset="0"/>
              </a:rPr>
              <a:t>argumenter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38941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8973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1143000"/>
          </a:xfrm>
        </p:spPr>
        <p:txBody>
          <a:bodyPr/>
          <a:lstStyle/>
          <a:p>
            <a:pPr algn="l"/>
            <a:r>
              <a:rPr lang="en-US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Landskapslykke</a:t>
            </a:r>
            <a:endParaRPr lang="en-US" altLang="nb-NO" sz="360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95288" y="1989138"/>
            <a:ext cx="5327650" cy="4525962"/>
          </a:xfrm>
        </p:spPr>
        <p:txBody>
          <a:bodyPr/>
          <a:lstStyle/>
          <a:p>
            <a:pPr eaLnBrk="1" hangingPunct="1"/>
            <a:r>
              <a:rPr lang="en-US" altLang="nb-NO" sz="2400" smtClean="0">
                <a:ea typeface="ＭＳ Ｐゴシック" panose="020B0600070205080204" pitchFamily="34" charset="-128"/>
              </a:rPr>
              <a:t>Mindre smerte, mindre frykt, redusert blodtrykk, mindre stresshormoner… ved opplevelser av natur og dyr</a:t>
            </a:r>
          </a:p>
          <a:p>
            <a:pPr eaLnBrk="1" hangingPunct="1"/>
            <a:r>
              <a:rPr lang="en-US" altLang="nb-NO" sz="240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Natur istedet for piller</a:t>
            </a:r>
            <a:endParaRPr lang="en-US" altLang="nb-NO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nb-NO" sz="2400" smtClean="0">
                <a:ea typeface="ＭＳ Ｐゴシック" panose="020B0600070205080204" pitchFamily="34" charset="-128"/>
              </a:rPr>
              <a:t>Natur stimulerer kreativitet</a:t>
            </a:r>
          </a:p>
          <a:p>
            <a:pPr eaLnBrk="1" hangingPunct="1"/>
            <a:r>
              <a:rPr lang="en-US" altLang="nb-NO" sz="2400" smtClean="0">
                <a:ea typeface="ＭＳ Ｐゴシック" panose="020B0600070205080204" pitchFamily="34" charset="-128"/>
              </a:rPr>
              <a:t>Natur gir bedre livskvalitet</a:t>
            </a:r>
          </a:p>
          <a:p>
            <a:pPr eaLnBrk="1" hangingPunct="1"/>
            <a:r>
              <a:rPr lang="en-US" altLang="nb-NO" sz="2400" smtClean="0">
                <a:ea typeface="ＭＳ Ｐゴシック" panose="020B0600070205080204" pitchFamily="34" charset="-128"/>
              </a:rPr>
              <a:t>Natur er god samfunnsøkonomi</a:t>
            </a:r>
          </a:p>
          <a:p>
            <a:pPr eaLnBrk="1" hangingPunct="1"/>
            <a:r>
              <a:rPr lang="en-US" altLang="nb-NO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Altså: natur må ikke være en salderingspost, men blir det i møte med </a:t>
            </a:r>
            <a:r>
              <a:rPr lang="ja-JP" altLang="en-US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realitetene</a:t>
            </a:r>
            <a:r>
              <a:rPr lang="ja-JP" altLang="en-US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nb-NO" smtClean="0">
              <a:ea typeface="ＭＳ Ｐゴシック" panose="020B0600070205080204" pitchFamily="34" charset="-128"/>
            </a:endParaRPr>
          </a:p>
        </p:txBody>
      </p:sp>
      <p:pic>
        <p:nvPicPr>
          <p:cNvPr id="30723" name="Picture 3" descr="bilde-sth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100013"/>
            <a:ext cx="3059112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3_2701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268788"/>
            <a:ext cx="3449637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1143000"/>
          </a:xfrm>
        </p:spPr>
        <p:txBody>
          <a:bodyPr/>
          <a:lstStyle/>
          <a:p>
            <a:pPr algn="l"/>
            <a:r>
              <a:rPr lang="nb-NO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Vekst som problem og/eller løsning?</a:t>
            </a:r>
          </a:p>
        </p:txBody>
      </p:sp>
      <p:sp>
        <p:nvSpPr>
          <p:cNvPr id="31746" name="Plassholder for innhold 2"/>
          <p:cNvSpPr>
            <a:spLocks noGrp="1"/>
          </p:cNvSpPr>
          <p:nvPr>
            <p:ph idx="1"/>
          </p:nvPr>
        </p:nvSpPr>
        <p:spPr>
          <a:xfrm>
            <a:off x="368300" y="1651000"/>
            <a:ext cx="6148388" cy="4583113"/>
          </a:xfrm>
        </p:spPr>
        <p:txBody>
          <a:bodyPr/>
          <a:lstStyle/>
          <a:p>
            <a:r>
              <a:rPr lang="nb-NO" altLang="nb-NO" smtClean="0">
                <a:ea typeface="ＭＳ Ｐゴシック" panose="020B0600070205080204" pitchFamily="34" charset="-128"/>
              </a:rPr>
              <a:t>Problemene er knyttet til vekst – kan vi også vokse oss ut av problemene?</a:t>
            </a:r>
          </a:p>
          <a:p>
            <a:r>
              <a:rPr lang="nb-NO" altLang="nb-NO" smtClean="0">
                <a:ea typeface="ＭＳ Ｐゴシック" panose="020B0600070205080204" pitchFamily="34" charset="-128"/>
              </a:rPr>
              <a:t>Hvor reelt er </a:t>
            </a:r>
            <a:r>
              <a:rPr lang="nb-NO" altLang="nb-NO" i="1" smtClean="0">
                <a:ea typeface="ＭＳ Ｐゴシック" panose="020B0600070205080204" pitchFamily="34" charset="-128"/>
              </a:rPr>
              <a:t>frikobling</a:t>
            </a:r>
            <a:r>
              <a:rPr lang="nb-NO" altLang="nb-NO" smtClean="0">
                <a:ea typeface="ＭＳ Ｐゴシック" panose="020B0600070205080204" pitchFamily="34" charset="-128"/>
              </a:rPr>
              <a:t>?</a:t>
            </a:r>
          </a:p>
          <a:p>
            <a:r>
              <a:rPr lang="nb-NO" altLang="nb-NO" smtClean="0">
                <a:ea typeface="ＭＳ Ｐゴシック" panose="020B0600070205080204" pitchFamily="34" charset="-128"/>
              </a:rPr>
              <a:t>IEA – prognoser som selvoppfyllende profetier?</a:t>
            </a:r>
          </a:p>
          <a:p>
            <a:r>
              <a:rPr lang="nb-NO" altLang="nb-NO" smtClean="0">
                <a:ea typeface="ＭＳ Ｐゴシック" panose="020B0600070205080204" pitchFamily="34" charset="-128"/>
              </a:rPr>
              <a:t>Vekst er ikke bærekraftig om den skjer på bekostning av natur</a:t>
            </a:r>
          </a:p>
          <a:p>
            <a:r>
              <a:rPr lang="nb-NO" altLang="nb-NO" smtClean="0">
                <a:ea typeface="ＭＳ Ｐゴシック" panose="020B0600070205080204" pitchFamily="34" charset="-128"/>
              </a:rPr>
              <a:t>Arealbruk kan knapt effektiviseres</a:t>
            </a:r>
          </a:p>
          <a:p>
            <a:endParaRPr lang="nb-NO" altLang="nb-NO" smtClean="0">
              <a:ea typeface="ＭＳ Ｐゴシック" panose="020B0600070205080204" pitchFamily="34" charset="-128"/>
            </a:endParaRPr>
          </a:p>
        </p:txBody>
      </p:sp>
      <p:pic>
        <p:nvPicPr>
          <p:cNvPr id="31747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79700"/>
            <a:ext cx="16954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9664700" y="280988"/>
            <a:ext cx="5337175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panose="020B0604020202020204" pitchFamily="34" charset="0"/>
            </a:endParaRPr>
          </a:p>
        </p:txBody>
      </p:sp>
      <p:pic>
        <p:nvPicPr>
          <p:cNvPr id="31749" name="Bilde 1" descr="Bilderesultat for logistisk kurv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0163"/>
            <a:ext cx="17494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Bild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4273550"/>
            <a:ext cx="17494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Grønt er ikke alltid grønt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70199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565400"/>
            <a:ext cx="76406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533400" y="473075"/>
            <a:ext cx="6075363" cy="1143000"/>
          </a:xfrm>
        </p:spPr>
        <p:txBody>
          <a:bodyPr/>
          <a:lstStyle/>
          <a:p>
            <a:r>
              <a:rPr lang="nb-NO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Biomangfoldlov og landskapskonvensjon</a:t>
            </a:r>
            <a:endParaRPr lang="en-US" altLang="nb-NO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95288" y="1846263"/>
            <a:ext cx="85693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700" smtClean="0">
                <a:ea typeface="ＭＳ Ｐゴシック" panose="020B0600070205080204" pitchFamily="34" charset="-128"/>
              </a:rPr>
              <a:t>… å sikre ved </a:t>
            </a:r>
            <a:r>
              <a:rPr lang="nb-NO" altLang="nb-NO" sz="27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vern</a:t>
            </a:r>
            <a:r>
              <a:rPr lang="nb-NO" altLang="nb-NO" sz="2700" smtClean="0">
                <a:ea typeface="ＭＳ Ｐゴシック" panose="020B0600070205080204" pitchFamily="34" charset="-128"/>
              </a:rPr>
              <a:t> og </a:t>
            </a:r>
            <a:r>
              <a:rPr lang="nb-NO" altLang="nb-NO" sz="27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bærekraftig bruk </a:t>
            </a:r>
            <a:r>
              <a:rPr lang="nb-NO" altLang="nb-NO" sz="2700" smtClean="0">
                <a:ea typeface="ＭＳ Ｐゴシック" panose="020B0600070205080204" pitchFamily="34" charset="-128"/>
              </a:rPr>
              <a:t>at naturen med dens biologiske, landskapsmessige og geologiske mangfold og økologiske </a:t>
            </a:r>
            <a:r>
              <a:rPr lang="nb-NO" altLang="nb-NO" sz="27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prosesser</a:t>
            </a:r>
            <a:r>
              <a:rPr lang="nb-NO" altLang="nb-NO" sz="2700" smtClean="0">
                <a:ea typeface="ＭＳ Ｐゴシック" panose="020B0600070205080204" pitchFamily="34" charset="-128"/>
              </a:rPr>
              <a:t> tas vare på for fremtiden.</a:t>
            </a:r>
          </a:p>
          <a:p>
            <a:pPr>
              <a:lnSpc>
                <a:spcPct val="90000"/>
              </a:lnSpc>
            </a:pPr>
            <a:r>
              <a:rPr lang="nb-NO" altLang="nb-NO" sz="2700" smtClean="0">
                <a:ea typeface="ＭＳ Ｐゴシック" panose="020B0600070205080204" pitchFamily="34" charset="-128"/>
              </a:rPr>
              <a:t>Gjelder parallelt med annen ressurslovgivning, vil angi de </a:t>
            </a:r>
            <a:r>
              <a:rPr lang="nb-NO" altLang="nb-NO" sz="27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generelle prinsipper</a:t>
            </a:r>
            <a:r>
              <a:rPr lang="nb-NO" altLang="nb-NO" sz="27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for naturforvaltning</a:t>
            </a:r>
            <a:r>
              <a:rPr lang="nb-NO" altLang="nb-NO" sz="2700" smtClean="0">
                <a:ea typeface="ＭＳ Ｐゴシック" panose="020B0600070205080204" pitchFamily="34" charset="-128"/>
              </a:rPr>
              <a:t>, mens annen lovgivning vil </a:t>
            </a:r>
            <a:r>
              <a:rPr lang="nb-NO" altLang="nb-NO" sz="2700" i="1" smtClean="0">
                <a:ea typeface="ＭＳ Ｐゴシック" panose="020B0600070205080204" pitchFamily="34" charset="-128"/>
              </a:rPr>
              <a:t>konkretisere forvaltning</a:t>
            </a:r>
          </a:p>
          <a:p>
            <a:pPr>
              <a:lnSpc>
                <a:spcPct val="90000"/>
              </a:lnSpc>
            </a:pPr>
            <a:r>
              <a:rPr lang="nb-NO" altLang="nb-NO" sz="2700" smtClean="0">
                <a:ea typeface="ＭＳ Ｐゴシック" panose="020B0600070205080204" pitchFamily="34" charset="-128"/>
              </a:rPr>
              <a:t>Forvaltning av norsk natur skjer i økende grad i en internasjonalt  kontekst juridisk (og moralsk?)</a:t>
            </a:r>
          </a:p>
          <a:p>
            <a:pPr>
              <a:lnSpc>
                <a:spcPct val="90000"/>
              </a:lnSpc>
            </a:pPr>
            <a:r>
              <a:rPr lang="en-GB" altLang="nb-NO" sz="2800" smtClean="0">
                <a:ea typeface="ＭＳ Ｐゴシック" panose="020B0600070205080204" pitchFamily="34" charset="-128"/>
              </a:rPr>
              <a:t>Formålet med </a:t>
            </a:r>
            <a:r>
              <a:rPr lang="en-GB" altLang="nb-NO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den europeiske landskapskonvensjonen </a:t>
            </a:r>
            <a:r>
              <a:rPr lang="en-GB" altLang="nb-NO" sz="2800" smtClean="0">
                <a:ea typeface="ＭＳ Ｐゴシック" panose="020B0600070205080204" pitchFamily="34" charset="-128"/>
              </a:rPr>
              <a:t>er å verne, forvalte og planlegge landskap og organisere europeisk samarbeid på disse områdene.</a:t>
            </a:r>
            <a:endParaRPr lang="en-US" altLang="nb-NO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25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nb-NO" sz="4800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charset="-128"/>
              </a:rPr>
              <a:t>Hvor ligger løsningene?</a:t>
            </a:r>
            <a:br>
              <a:rPr lang="en-US" altLang="nb-NO" sz="4800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charset="-128"/>
              </a:rPr>
            </a:br>
            <a:endParaRPr lang="en-US" altLang="nb-NO" sz="4800" smtClean="0">
              <a:solidFill>
                <a:srgbClr val="FFFF00"/>
              </a:solidFill>
              <a:latin typeface="Times New Roman" panose="02020603050405020304" pitchFamily="18" charset="0"/>
              <a:ea typeface="ヒラギノ角ゴ Pro W3" charset="-128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49913" y="3816350"/>
            <a:ext cx="2317750" cy="1103313"/>
          </a:xfrm>
          <a:prstGeom prst="ellipse">
            <a:avLst/>
          </a:prstGeom>
          <a:solidFill>
            <a:srgbClr val="CC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Marked (=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jeg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33750" y="2106613"/>
            <a:ext cx="2316163" cy="1103312"/>
          </a:xfrm>
          <a:prstGeom prst="ellipse">
            <a:avLst/>
          </a:prstGeom>
          <a:solidFill>
            <a:srgbClr val="CC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3366FF"/>
                </a:solidFill>
                <a:latin typeface="+mn-lt"/>
                <a:ea typeface="+mn-ea"/>
              </a:rPr>
              <a:t>Politikk</a:t>
            </a:r>
            <a:endParaRPr lang="en-US" dirty="0">
              <a:solidFill>
                <a:srgbClr val="3366FF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09700" y="3838575"/>
            <a:ext cx="2316163" cy="11017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8000"/>
                </a:solidFill>
                <a:latin typeface="+mn-lt"/>
                <a:ea typeface="+mn-ea"/>
              </a:rPr>
              <a:t>Produsent</a:t>
            </a:r>
            <a:endParaRPr lang="en-US" dirty="0">
              <a:solidFill>
                <a:srgbClr val="008000"/>
              </a:solidFill>
              <a:latin typeface="+mn-lt"/>
              <a:ea typeface="+mn-ea"/>
            </a:endParaRPr>
          </a:p>
        </p:txBody>
      </p:sp>
      <p:cxnSp>
        <p:nvCxnSpPr>
          <p:cNvPr id="7" name="Curved Connector 6"/>
          <p:cNvCxnSpPr>
            <a:cxnSpLocks noChangeShapeType="1"/>
            <a:stCxn id="5" idx="2"/>
          </p:cNvCxnSpPr>
          <p:nvPr/>
        </p:nvCxnSpPr>
        <p:spPr bwMode="auto">
          <a:xfrm rot="10800000" flipV="1">
            <a:off x="2176463" y="2659063"/>
            <a:ext cx="1157287" cy="1157287"/>
          </a:xfrm>
          <a:prstGeom prst="curvedConnector2">
            <a:avLst/>
          </a:prstGeom>
          <a:noFill/>
          <a:ln w="25400">
            <a:solidFill>
              <a:srgbClr val="3366F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Curved Connector 7"/>
          <p:cNvCxnSpPr>
            <a:cxnSpLocks noChangeShapeType="1"/>
            <a:stCxn id="6" idx="4"/>
            <a:endCxn id="4" idx="4"/>
          </p:cNvCxnSpPr>
          <p:nvPr/>
        </p:nvCxnSpPr>
        <p:spPr bwMode="auto">
          <a:xfrm rot="5400000" flipH="1" flipV="1">
            <a:off x="4677569" y="2809082"/>
            <a:ext cx="20637" cy="4241800"/>
          </a:xfrm>
          <a:prstGeom prst="curvedConnector3">
            <a:avLst>
              <a:gd name="adj1" fmla="val -3225449"/>
            </a:avLst>
          </a:prstGeom>
          <a:noFill/>
          <a:ln w="25400">
            <a:solidFill>
              <a:srgbClr val="3366F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Curved Connector 8"/>
          <p:cNvCxnSpPr>
            <a:cxnSpLocks noChangeShapeType="1"/>
            <a:stCxn id="5" idx="6"/>
            <a:endCxn id="4" idx="0"/>
          </p:cNvCxnSpPr>
          <p:nvPr/>
        </p:nvCxnSpPr>
        <p:spPr bwMode="auto">
          <a:xfrm>
            <a:off x="5649913" y="2659063"/>
            <a:ext cx="1158875" cy="1157287"/>
          </a:xfrm>
          <a:prstGeom prst="curvedConnector2">
            <a:avLst/>
          </a:prstGeom>
          <a:noFill/>
          <a:ln w="25400">
            <a:solidFill>
              <a:srgbClr val="3366F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824" name="TextBox 15"/>
          <p:cNvSpPr txBox="1">
            <a:spLocks noChangeArrowheads="1"/>
          </p:cNvSpPr>
          <p:nvPr/>
        </p:nvSpPr>
        <p:spPr bwMode="auto">
          <a:xfrm>
            <a:off x="395288" y="227647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>
                <a:latin typeface="Times" panose="02020603050405020304" pitchFamily="18" charset="0"/>
              </a:rPr>
              <a:t>Finans</a:t>
            </a:r>
          </a:p>
        </p:txBody>
      </p:sp>
      <p:cxnSp>
        <p:nvCxnSpPr>
          <p:cNvPr id="17" name="Straight Arrow Connector 16"/>
          <p:cNvCxnSpPr>
            <a:cxnSpLocks noChangeShapeType="1"/>
            <a:stCxn id="34824" idx="2"/>
          </p:cNvCxnSpPr>
          <p:nvPr/>
        </p:nvCxnSpPr>
        <p:spPr bwMode="auto">
          <a:xfrm>
            <a:off x="966788" y="2800350"/>
            <a:ext cx="723900" cy="1184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619250" y="2565400"/>
            <a:ext cx="1296988" cy="71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331913" y="2781300"/>
            <a:ext cx="4371975" cy="1330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7235825" y="2060575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800">
                <a:latin typeface="Times" panose="02020603050405020304" pitchFamily="18" charset="0"/>
              </a:rPr>
              <a:t>Forskning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3708400" y="2636838"/>
            <a:ext cx="3959225" cy="1512887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5724525" y="2420938"/>
            <a:ext cx="1584325" cy="1714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7380288" y="2636838"/>
            <a:ext cx="576262" cy="10795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3"/>
            <a:ext cx="576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71775" y="404813"/>
            <a:ext cx="3671888" cy="1143000"/>
          </a:xfrm>
        </p:spPr>
        <p:txBody>
          <a:bodyPr/>
          <a:lstStyle/>
          <a:p>
            <a:r>
              <a:rPr lang="en-US" altLang="nb-NO" smtClean="0">
                <a:solidFill>
                  <a:srgbClr val="FFFF00"/>
                </a:solidFill>
                <a:ea typeface="ヒラギノ角ゴ Pro W3" charset="-128"/>
              </a:rPr>
              <a:t>Antropocen </a:t>
            </a:r>
            <a:br>
              <a:rPr lang="en-US" altLang="nb-NO" smtClean="0">
                <a:solidFill>
                  <a:srgbClr val="FFFF00"/>
                </a:solidFill>
                <a:ea typeface="ヒラギノ角ゴ Pro W3" charset="-128"/>
              </a:rPr>
            </a:br>
            <a:r>
              <a:rPr lang="en-US" altLang="nb-NO" smtClean="0">
                <a:solidFill>
                  <a:srgbClr val="FFFF00"/>
                </a:solidFill>
                <a:ea typeface="ヒラギノ角ゴ Pro W3" charset="-128"/>
              </a:rPr>
              <a:t>– en ny tid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3850" y="2565400"/>
            <a:ext cx="8748713" cy="4114800"/>
          </a:xfrm>
        </p:spPr>
        <p:txBody>
          <a:bodyPr/>
          <a:lstStyle/>
          <a:p>
            <a:r>
              <a:rPr lang="en-US" altLang="nb-NO" smtClean="0">
                <a:ea typeface="ヒラギノ角ゴ Pro W3" charset="-128"/>
              </a:rPr>
              <a:t>Atmosfærens CO</a:t>
            </a:r>
            <a:r>
              <a:rPr lang="en-US" altLang="nb-NO" baseline="-25000" smtClean="0">
                <a:ea typeface="ヒラギノ角ゴ Pro W3" charset="-128"/>
              </a:rPr>
              <a:t>2</a:t>
            </a:r>
            <a:r>
              <a:rPr lang="en-US" altLang="nb-NO" smtClean="0">
                <a:ea typeface="ヒラギノ角ゴ Pro W3" charset="-128"/>
              </a:rPr>
              <a:t> har passert 400 ppm, rest-kapasiteten opp til 1.5 </a:t>
            </a:r>
            <a:r>
              <a:rPr lang="en-US" altLang="nb-NO" baseline="30000" smtClean="0">
                <a:ea typeface="ヒラギノ角ゴ Pro W3" charset="-128"/>
              </a:rPr>
              <a:t>o</a:t>
            </a:r>
            <a:r>
              <a:rPr lang="en-US" altLang="nb-NO" smtClean="0">
                <a:ea typeface="ヒラギノ角ゴ Pro W3" charset="-128"/>
              </a:rPr>
              <a:t>C = 580 Gt CO</a:t>
            </a:r>
            <a:r>
              <a:rPr lang="en-US" altLang="nb-NO" baseline="-25000" smtClean="0">
                <a:ea typeface="ヒラギノ角ゴ Pro W3" charset="-128"/>
              </a:rPr>
              <a:t>2 </a:t>
            </a:r>
            <a:r>
              <a:rPr lang="en-US" altLang="nb-NO" smtClean="0">
                <a:ea typeface="ヒラギノ角ゴ Pro W3" charset="-128"/>
              </a:rPr>
              <a:t>= &lt; 10 år</a:t>
            </a:r>
          </a:p>
          <a:p>
            <a:r>
              <a:rPr lang="en-US" altLang="nb-NO" smtClean="0">
                <a:ea typeface="ヒラギノ角ゴ Pro W3" charset="-128"/>
              </a:rPr>
              <a:t>Verdens dyrebestander er halvert i løpet av 40 år Vektforhold mellom terrestre dyr: mennesker 36%, husdyr: 60%, ville dyr: 4% </a:t>
            </a:r>
          </a:p>
          <a:p>
            <a:r>
              <a:rPr lang="en-US" altLang="nb-NO" smtClean="0">
                <a:ea typeface="ヒラギノ角ゴ Pro W3" charset="-128"/>
              </a:rPr>
              <a:t>Verdens befolkning øker til &gt; 10 mrd?</a:t>
            </a:r>
          </a:p>
          <a:p>
            <a:r>
              <a:rPr lang="en-US" altLang="nb-NO" smtClean="0">
                <a:ea typeface="ヒラギノ角ゴ Pro W3" charset="-128"/>
              </a:rPr>
              <a:t>Global footprint: årskapasiteten brukt opp 29.07</a:t>
            </a:r>
          </a:p>
          <a:p>
            <a:endParaRPr lang="en-US" altLang="nb-NO" smtClean="0">
              <a:ea typeface="ヒラギノ角ゴ Pro W3" charset="-128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22780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25450" y="415925"/>
            <a:ext cx="8229600" cy="1143000"/>
          </a:xfrm>
        </p:spPr>
        <p:txBody>
          <a:bodyPr/>
          <a:lstStyle/>
          <a:p>
            <a:r>
              <a:rPr lang="en-US" altLang="nb-NO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charset="-128"/>
              </a:rPr>
              <a:t>Verden går ikke under</a:t>
            </a:r>
            <a:br>
              <a:rPr lang="en-US" altLang="nb-NO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charset="-128"/>
              </a:rPr>
            </a:br>
            <a:r>
              <a:rPr lang="en-US" altLang="nb-NO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charset="-128"/>
              </a:rPr>
              <a:t>og noe blir bedre….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r>
              <a:rPr lang="nb-NO" altLang="nb-NO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Miljøbevisstheten er bedret</a:t>
            </a:r>
          </a:p>
          <a:p>
            <a:r>
              <a:rPr lang="nb-NO" altLang="nb-NO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Renseteknologien en bedret</a:t>
            </a:r>
          </a:p>
          <a:p>
            <a:r>
              <a:rPr lang="nb-NO" altLang="nb-NO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Sterkt reduserte utslipp av en rekke miljøgifter</a:t>
            </a:r>
          </a:p>
          <a:p>
            <a:r>
              <a:rPr lang="nb-NO" altLang="nb-NO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Noen store seire: </a:t>
            </a:r>
            <a:r>
              <a:rPr lang="nb-NO" altLang="nb-NO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Forsuring, ozon, visse miljøgifter</a:t>
            </a:r>
            <a:endParaRPr lang="nb-NO" altLang="nb-NO" smtClean="0">
              <a:solidFill>
                <a:schemeClr val="hlin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nb-NO" smtClean="0">
                <a:solidFill>
                  <a:srgbClr val="FF120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... men noe blir verre: klima, mangfold og andre miljøgifter…</a:t>
            </a:r>
            <a:endParaRPr lang="en-US" altLang="nb-NO" smtClean="0">
              <a:solidFill>
                <a:srgbClr val="FF222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nb-NO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795963" y="765175"/>
            <a:ext cx="2952750" cy="1143000"/>
          </a:xfrm>
        </p:spPr>
        <p:txBody>
          <a:bodyPr/>
          <a:lstStyle/>
          <a:p>
            <a:r>
              <a:rPr lang="en-US" altLang="nb-NO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 of the planet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50514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236913"/>
            <a:ext cx="541972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-73025"/>
            <a:ext cx="4102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228600" y="1447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200">
                <a:latin typeface="Times" panose="02020603050405020304" pitchFamily="18" charset="0"/>
              </a:rPr>
              <a:t>Hvor interessert anser du deg selv å være i miljøvern? (n=602) Prosent.</a:t>
            </a:r>
          </a:p>
        </p:txBody>
      </p:sp>
      <p:graphicFrame>
        <p:nvGraphicFramePr>
          <p:cNvPr id="20482" name="Object 2"/>
          <p:cNvGraphicFramePr>
            <a:graphicFrameLocks/>
          </p:cNvGraphicFramePr>
          <p:nvPr/>
        </p:nvGraphicFramePr>
        <p:xfrm>
          <a:off x="1058863" y="1981200"/>
          <a:ext cx="306387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hart" r:id="rId3" imgW="0" imgH="0" progId="MSGraph.Chart.8">
                  <p:embed followColorScheme="full"/>
                </p:oleObj>
              </mc:Choice>
              <mc:Fallback>
                <p:oleObj name="Chart" r:id="rId3" imgW="0" imgH="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61" b="21759"/>
                      <a:stretch>
                        <a:fillRect/>
                      </a:stretch>
                    </p:blipFill>
                    <p:spPr bwMode="auto">
                      <a:xfrm>
                        <a:off x="1058863" y="1981200"/>
                        <a:ext cx="3063875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9"/>
          <p:cNvSpPr txBox="1">
            <a:spLocks noChangeArrowheads="1"/>
          </p:cNvSpPr>
          <p:nvPr/>
        </p:nvSpPr>
        <p:spPr bwMode="auto">
          <a:xfrm>
            <a:off x="593725" y="6237288"/>
            <a:ext cx="348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chemeClr val="accent2"/>
                </a:solidFill>
                <a:latin typeface="Arial" panose="020B0604020202020204" pitchFamily="34" charset="0"/>
              </a:rPr>
              <a:t>79% sier de er interessert i miljøvern</a:t>
            </a:r>
            <a:endParaRPr lang="en-US" altLang="nb-NO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484" name="Object 3"/>
          <p:cNvGraphicFramePr>
            <a:graphicFrameLocks/>
          </p:cNvGraphicFramePr>
          <p:nvPr/>
        </p:nvGraphicFramePr>
        <p:xfrm>
          <a:off x="4953000" y="1981200"/>
          <a:ext cx="30638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hart" r:id="rId5" imgW="0" imgH="0" progId="MSGraph.Chart.8">
                  <p:embed followColorScheme="full"/>
                </p:oleObj>
              </mc:Choice>
              <mc:Fallback>
                <p:oleObj name="Chart" r:id="rId5" imgW="0" imgH="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61" b="21759"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30638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41"/>
          <p:cNvSpPr>
            <a:spLocks noChangeArrowheads="1"/>
          </p:cNvSpPr>
          <p:nvPr/>
        </p:nvSpPr>
        <p:spPr bwMode="auto">
          <a:xfrm>
            <a:off x="4343400" y="1371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200">
                <a:latin typeface="Times" panose="02020603050405020304" pitchFamily="18" charset="0"/>
              </a:rPr>
              <a:t>Hvor interessert anser du deg selv å være i friluftsliv og aktiviteter ute i naturen? (n=602) Prosent.</a:t>
            </a:r>
          </a:p>
        </p:txBody>
      </p:sp>
      <p:sp>
        <p:nvSpPr>
          <p:cNvPr id="20486" name="Text Box 42"/>
          <p:cNvSpPr txBox="1">
            <a:spLocks noChangeArrowheads="1"/>
          </p:cNvSpPr>
          <p:nvPr/>
        </p:nvSpPr>
        <p:spPr bwMode="auto">
          <a:xfrm>
            <a:off x="5029200" y="6096000"/>
            <a:ext cx="3902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chemeClr val="accent2"/>
                </a:solidFill>
                <a:latin typeface="Arial" panose="020B0604020202020204" pitchFamily="34" charset="0"/>
              </a:rPr>
              <a:t>84% mener de er interessert i friluftsliv eller aktiviteter ute i naturen</a:t>
            </a:r>
            <a:endParaRPr lang="en-US" altLang="nb-NO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611188" y="404813"/>
            <a:ext cx="853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rgbClr val="FFFF00"/>
                </a:solidFill>
                <a:latin typeface="Arial" panose="020B0604020202020204" pitchFamily="34" charset="0"/>
              </a:rPr>
              <a:t>Vi liker natur, men hvorfor taper den da? </a:t>
            </a:r>
            <a:endParaRPr lang="en-US" altLang="nb-NO" sz="360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19100" y="538163"/>
            <a:ext cx="5715000" cy="1143000"/>
          </a:xfrm>
        </p:spPr>
        <p:txBody>
          <a:bodyPr/>
          <a:lstStyle/>
          <a:p>
            <a:pPr algn="l" eaLnBrk="1" hangingPunct="1"/>
            <a:r>
              <a:rPr lang="en-US" altLang="nb-NO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Hva er naturen verdt?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nb-NO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Naturens egenverdi (det biosentriske eller dypøkologiske argument - verdi frikoblet menneskelige interesser)</a:t>
            </a:r>
          </a:p>
          <a:p>
            <a:pPr eaLnBrk="1" hangingPunct="1"/>
            <a:r>
              <a:rPr lang="en-US" altLang="nb-NO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Naturens estetiske eller opplevelsesmessige verdi (i grenseland mellom biosentrisk og antroposentrisk argumentasjon)</a:t>
            </a:r>
          </a:p>
          <a:p>
            <a:pPr eaLnBrk="1" hangingPunct="1"/>
            <a:r>
              <a:rPr lang="en-US" altLang="nb-NO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Naturens varer og tjenester (den direkte og indirekte verdi - alt fra rekreasjon til kroner)</a:t>
            </a:r>
          </a:p>
          <a:p>
            <a:pPr eaLnBrk="1" hangingPunct="1"/>
            <a:r>
              <a:rPr lang="en-US" altLang="nb-NO" sz="240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Diskontering og tidsaspekt</a:t>
            </a:r>
          </a:p>
        </p:txBody>
      </p:sp>
      <p:pic>
        <p:nvPicPr>
          <p:cNvPr id="21507" name="Picture 6" descr="DSC00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5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apis_mellifer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252913"/>
            <a:ext cx="3276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title"/>
          </p:nvPr>
        </p:nvSpPr>
        <p:spPr>
          <a:xfrm>
            <a:off x="252413" y="544513"/>
            <a:ext cx="8434387" cy="1143000"/>
          </a:xfrm>
        </p:spPr>
        <p:txBody>
          <a:bodyPr/>
          <a:lstStyle/>
          <a:p>
            <a:r>
              <a:rPr lang="nb-NO" altLang="nb-NO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Ecosystem services</a:t>
            </a:r>
          </a:p>
        </p:txBody>
      </p:sp>
      <p:sp>
        <p:nvSpPr>
          <p:cNvPr id="23554" name="Plassholder for lysbildenumm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2AF944-7209-4153-86ED-441F9A9616C7}" type="slidenum">
              <a:rPr lang="en-US" altLang="nb-NO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b-NO" sz="140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0"/>
            <a:ext cx="6956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28600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nb-NO" smtClean="0">
                <a:solidFill>
                  <a:srgbClr val="EEEA1A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</a:t>
            </a:r>
            <a:r>
              <a:rPr lang="en-US" altLang="nb-NO" baseline="-25000" smtClean="0">
                <a:solidFill>
                  <a:srgbClr val="EEEA1A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nb-NO" smtClean="0">
                <a:solidFill>
                  <a:srgbClr val="EEEA1A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, klima og økosystemer</a:t>
            </a: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7125"/>
            <a:ext cx="67691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057400" y="2514600"/>
            <a:ext cx="5346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nb-NO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Hvor ille kan det bli?</a:t>
            </a:r>
          </a:p>
          <a:p>
            <a:pPr>
              <a:defRPr/>
            </a:pPr>
            <a:r>
              <a:rPr lang="en-US" altLang="nb-NO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Og vil det </a:t>
            </a:r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“</a:t>
            </a:r>
            <a:r>
              <a:rPr lang="en-US" altLang="ja-JP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gå over</a:t>
            </a:r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”</a:t>
            </a:r>
            <a:r>
              <a:rPr lang="en-US" altLang="ja-JP" sz="44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?</a:t>
            </a:r>
            <a:endParaRPr lang="en-US" altLang="nb-NO" sz="440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212850"/>
            <a:ext cx="8470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1625</TotalTime>
  <Words>535</Words>
  <Application>Microsoft Office PowerPoint</Application>
  <PresentationFormat>Skjermfremvisning (4:3)</PresentationFormat>
  <Paragraphs>63</Paragraphs>
  <Slides>17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6" baseType="lpstr">
      <vt:lpstr>Times</vt:lpstr>
      <vt:lpstr>ＭＳ Ｐゴシック</vt:lpstr>
      <vt:lpstr>Arial</vt:lpstr>
      <vt:lpstr>Calibri</vt:lpstr>
      <vt:lpstr>Times New Roman</vt:lpstr>
      <vt:lpstr>ヒラギノ角ゴ Pro W3</vt:lpstr>
      <vt:lpstr>Tahoma</vt:lpstr>
      <vt:lpstr>Black</vt:lpstr>
      <vt:lpstr>Microsoft Graph Chart</vt:lpstr>
      <vt:lpstr>Vindkraftutbygging –  grønn bare på den ene siden?  Om konsekvensar for natur og landskap</vt:lpstr>
      <vt:lpstr>Antropocen  – en ny tid</vt:lpstr>
      <vt:lpstr>Verden går ikke under og noe blir bedre….</vt:lpstr>
      <vt:lpstr>State of the planet</vt:lpstr>
      <vt:lpstr>PowerPoint-presentasjon</vt:lpstr>
      <vt:lpstr>Hva er naturen verdt?</vt:lpstr>
      <vt:lpstr>Ecosystem services</vt:lpstr>
      <vt:lpstr>CO2, klima og økosystemer</vt:lpstr>
      <vt:lpstr>PowerPoint-presentasjon</vt:lpstr>
      <vt:lpstr>Natur som salderingspost…</vt:lpstr>
      <vt:lpstr>Verdien av  det urørte</vt:lpstr>
      <vt:lpstr>Landskapslykke</vt:lpstr>
      <vt:lpstr>Vekst som problem og/eller løsning?</vt:lpstr>
      <vt:lpstr>Grønt er ikke alltid grønt</vt:lpstr>
      <vt:lpstr>Biomangfoldlov og landskapskonvensjon</vt:lpstr>
      <vt:lpstr>Hvor ligger løsningene? 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Noen grunn til bekymring?</dc:title>
  <dc:creator>Universitetsansatt</dc:creator>
  <cp:lastModifiedBy>Svein Arne Skuggen Hoff</cp:lastModifiedBy>
  <cp:revision>185</cp:revision>
  <cp:lastPrinted>2019-12-05T14:20:20Z</cp:lastPrinted>
  <dcterms:created xsi:type="dcterms:W3CDTF">2009-08-25T07:51:51Z</dcterms:created>
  <dcterms:modified xsi:type="dcterms:W3CDTF">2021-04-23T09:51:52Z</dcterms:modified>
</cp:coreProperties>
</file>