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9" r:id="rId7"/>
    <p:sldId id="262" r:id="rId8"/>
    <p:sldId id="263" r:id="rId9"/>
    <p:sldId id="264" r:id="rId10"/>
    <p:sldId id="261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EBD3A-5573-44F7-BBDD-356974A9369A}" type="datetimeFigureOut">
              <a:rPr lang="nb-NO" smtClean="0"/>
              <a:t>22.04.2021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042C6-FB7F-4965-BA9A-65609813AF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38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268A-1259-43A5-A44A-66F41157A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FAB25C-17FD-4A26-804F-F04787DA8B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9F4CF-893C-42AD-920E-E32E70340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92E4-63E8-4A91-BF2D-790B772CA6F6}" type="datetime1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80CF0-3F83-48CA-834F-B5D2A093C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 Naturen Leve -Fagseminar 21.4.2021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BF369-E575-431B-B956-53556FEE7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4A1B-6D3F-43C6-9965-947DD510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5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00808-E752-43A3-B697-FF446A96A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AF985F-32C2-40DD-8789-B579BE69F2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819C6-07F3-4A99-A508-4543C42EF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A242-6EED-44D6-BB32-F97C0386D96A}" type="datetime1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D2985-99C1-4BF7-AE29-6413952FF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 Naturen Leve -Fagseminar 21.4.2021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1A319-9A1C-4416-A650-D2F4A8474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4A1B-6D3F-43C6-9965-947DD510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5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5886B7-104F-4AE4-9321-6A6B721E05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83F46F-E917-4A68-BF87-5314A9A19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64684-5161-4D59-9985-1BE52BB49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A6625-B4F6-42C7-BC75-63E165F41B0C}" type="datetime1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5B925-AF22-41F6-B0EC-ED0CEE4E8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 Naturen Leve -Fagseminar 21.4.2021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66C87-3431-427F-8CEC-78698833F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4A1B-6D3F-43C6-9965-947DD510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9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020B1-9C95-47DF-BE4E-7B9F283DA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8A12B-0995-4C9B-BC79-5575990FD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56EAC-2417-455E-8A59-D5CF9D427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0BC5-B15F-45C8-B2A2-4B4BE51A43BB}" type="datetime1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1FF27-E77B-4D30-8B3D-24F7999AC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 Naturen Leve -Fagseminar 21.4.2021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4FB65-B192-4E4E-AAEF-C8C0346F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4A1B-6D3F-43C6-9965-947DD510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68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751A2-A9DA-480E-A09A-45EF7BCBF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48EA6-3E1D-4426-ABD9-24B4BB1AD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FF0D5-08DB-4799-821E-387EF64A8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FE1FB-1D72-482D-86E0-A04EA25D1F25}" type="datetime1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BC647-7DEA-4600-845C-5E060540F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 Naturen Leve -Fagseminar 21.4.2021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5D5DE-4DDD-4FF0-B6D6-3CD91FBAE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4A1B-6D3F-43C6-9965-947DD510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0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567A4-1E06-4B51-AA19-74B07B167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3D754-35D0-4882-9C24-A9243A5983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73801-8E59-4583-8ECB-FBB128C71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A8D38-E4E4-4D18-B84A-C89AAA278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FBC8-E3B5-425C-B8D2-CDBC28B87C3F}" type="datetime1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FFC9A-6CDE-4AB7-AD84-3625EB78B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 Naturen Leve -Fagseminar 21.4.2021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8ACEC5-7E0A-4A5A-BEDC-9A297EF87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4A1B-6D3F-43C6-9965-947DD510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4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0F5F6-562C-4FD6-A2B9-EAECE880A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3E5F9-C329-4BB0-B8F4-1A1BADAC2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FE3A1-E1E0-419B-8DA6-DD02DEF5E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3A9881-03D8-476C-8FB3-F5AB87C804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B4D1DF-8351-4A29-ACC0-EA7C4FE67C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D5FDF4-80C8-454D-BB49-BBF54F9E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3E59-1607-48C2-AE82-81AD1E0F8F8B}" type="datetime1">
              <a:rPr lang="en-US" smtClean="0"/>
              <a:t>4/22/2021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3351CC-C1D1-4B46-BA3F-0D1F01EB8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 Naturen Leve -Fagseminar 21.4.2021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705E8-3989-4F06-8ACA-B4731443A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4A1B-6D3F-43C6-9965-947DD510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C179F-7CC8-453B-A925-49FDF1818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EDB7D6-878C-465B-94BE-7CAB5B881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BF8F-3E19-4BAC-9F02-F754E2302775}" type="datetime1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22EAD9-A6AF-4EE2-87C3-1636EE4EA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 Naturen Leve -Fagseminar 21.4.2021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EE80BE-385F-4196-A0F0-AA18222E4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4A1B-6D3F-43C6-9965-947DD510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78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72CA94-8F33-4EF6-BE18-238ABF239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A2BD5-A5DC-470D-9E9A-F6491D64A839}" type="datetime1">
              <a:rPr lang="en-US" smtClean="0"/>
              <a:t>4/22/2021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DE8DB5-A744-47E9-B991-E75953BCA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 Naturen Leve -Fagseminar 21.4.2021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EBC042-1098-4B46-96D0-02EE545B3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4A1B-6D3F-43C6-9965-947DD510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2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83555-E5A0-4248-A8C3-125B79124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3EE83-8915-497B-9C25-78095675B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F20028-B363-4107-8EAA-A6994B8CF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1C53AD-36E0-49F3-926C-6BC147E6E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9DFA-5147-4358-867A-5CB188611BED}" type="datetime1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F6C8F-B811-4AD1-BF31-6C00B5683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 Naturen Leve -Fagseminar 21.4.2021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AA8CE-B6A2-4F29-82D0-2AA4ABB0F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4A1B-6D3F-43C6-9965-947DD510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06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DF235-33E9-4440-9C6C-DEB28DF69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750D23-B7C7-499C-A4F6-FAD7800E54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CA0DBD-42D6-4411-B3B2-DD0AB99249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9C0247-F195-44A7-92AA-0D65DB8C5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9145-475F-41F7-B6FD-4CB673D662A4}" type="datetime1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E2F616-47DB-4EFE-897B-F1750E10B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 Naturen Leve -Fagseminar 21.4.2021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6CAD62-4B43-43F5-8443-5E11FD084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4A1B-6D3F-43C6-9965-947DD510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2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4A40FF-8F4D-4E91-8AD4-B358E837C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F1390-0686-4AD3-80E0-F3978AA41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151E7-A6C1-4BCE-94C8-1B887A823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D8579-D87B-43D0-885B-8E062F212481}" type="datetime1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9AE7A-9F08-4F43-BAEF-3A5E8DD5E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La Naturen Leve -Fagseminar 21.4.2021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024A7-301C-47F4-9F6E-938E9F59AA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24A1B-6D3F-43C6-9965-947DD510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3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23C56-5BAB-4848-BCCD-57409D3B59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Vindkraft</a:t>
            </a:r>
            <a:r>
              <a:rPr lang="en-US" dirty="0"/>
              <a:t> og </a:t>
            </a:r>
            <a:r>
              <a:rPr lang="en-US" dirty="0" err="1"/>
              <a:t>samfunnsøkonomi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A27EA6-7BF1-41F7-9F4B-09359D042B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Anders Skonhoft</a:t>
            </a:r>
          </a:p>
          <a:p>
            <a:r>
              <a:rPr lang="en-US" dirty="0"/>
              <a:t>Institutt for </a:t>
            </a:r>
            <a:r>
              <a:rPr lang="en-US" dirty="0" err="1"/>
              <a:t>Samfunnsøkonomi</a:t>
            </a:r>
            <a:r>
              <a:rPr lang="en-US" dirty="0"/>
              <a:t> NTNU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04415F-151A-4194-A239-C1CC08D8F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 Naturen Leve -Fagseminar 21.4.2021</a:t>
            </a:r>
          </a:p>
        </p:txBody>
      </p:sp>
    </p:spTree>
    <p:extLst>
      <p:ext uri="{BB962C8B-B14F-4D97-AF65-F5344CB8AC3E}">
        <p14:creationId xmlns:p14="http://schemas.microsoft.com/office/powerpoint/2010/main" val="778987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1B196-FE36-4589-A8E2-91582171C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849"/>
            <a:ext cx="10515600" cy="4689475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Ressursskatt som for vannkraft er ikke den beste løsningen</a:t>
            </a:r>
          </a:p>
          <a:p>
            <a:endParaRPr lang="nb-NO" dirty="0"/>
          </a:p>
          <a:p>
            <a:r>
              <a:rPr lang="nb-NO" dirty="0"/>
              <a:t>Alternativ 1: Skatt for bruk/ødelagte arealer som foreslått/antydet i NOU-ene (NOK/dekar)</a:t>
            </a:r>
          </a:p>
          <a:p>
            <a:endParaRPr lang="nb-NO" dirty="0"/>
          </a:p>
          <a:p>
            <a:r>
              <a:rPr lang="nb-NO" dirty="0"/>
              <a:t>Alternativ 2: Pålegges direkte som andel av kraftsalget, eller løpende driftsmargin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Skatteunndragelser sterkt argument for denne type beskatning</a:t>
            </a:r>
          </a:p>
          <a:p>
            <a:endParaRPr lang="nb-NO" dirty="0"/>
          </a:p>
          <a:p>
            <a:r>
              <a:rPr lang="nb-NO" dirty="0"/>
              <a:t>Og da om dagens skatteunndragelser og </a:t>
            </a:r>
            <a:r>
              <a:rPr lang="nb-NO" dirty="0" err="1"/>
              <a:t>Tax</a:t>
            </a:r>
            <a:r>
              <a:rPr lang="nb-NO" dirty="0"/>
              <a:t> </a:t>
            </a:r>
            <a:r>
              <a:rPr lang="nb-NO" dirty="0" err="1"/>
              <a:t>Justice</a:t>
            </a:r>
            <a:r>
              <a:rPr lang="nb-NO" dirty="0"/>
              <a:t> Network Norway…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8729AB-39B4-4C8F-8299-540F0A675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 Naturen Leve -Fagseminar 21.4.2021</a:t>
            </a:r>
          </a:p>
        </p:txBody>
      </p:sp>
    </p:spTree>
    <p:extLst>
      <p:ext uri="{BB962C8B-B14F-4D97-AF65-F5344CB8AC3E}">
        <p14:creationId xmlns:p14="http://schemas.microsoft.com/office/powerpoint/2010/main" val="4030267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DBCF2-93A5-41C4-A084-020F3E13C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5. Skatteunndragelser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E048F-BCE6-41F0-BBB7-291C8B4E8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err="1"/>
              <a:t>Tax</a:t>
            </a:r>
            <a:r>
              <a:rPr lang="nb-NO" dirty="0"/>
              <a:t> </a:t>
            </a:r>
            <a:r>
              <a:rPr lang="nb-NO" dirty="0" err="1"/>
              <a:t>Justice</a:t>
            </a:r>
            <a:r>
              <a:rPr lang="nb-NO" dirty="0"/>
              <a:t> Network Norway ny rapport</a:t>
            </a:r>
          </a:p>
          <a:p>
            <a:endParaRPr lang="nb-NO" dirty="0"/>
          </a:p>
          <a:p>
            <a:r>
              <a:rPr lang="nb-NO" dirty="0"/>
              <a:t>To hovedfunn</a:t>
            </a:r>
          </a:p>
          <a:p>
            <a:pPr lvl="1"/>
            <a:r>
              <a:rPr lang="nb-NO" dirty="0"/>
              <a:t>Utenlandske eiere lavere egenkapitalandel</a:t>
            </a:r>
          </a:p>
          <a:p>
            <a:pPr lvl="1"/>
            <a:endParaRPr lang="nb-NO" dirty="0"/>
          </a:p>
          <a:p>
            <a:pPr lvl="1"/>
            <a:r>
              <a:rPr lang="nb-NO" dirty="0"/>
              <a:t>Andel finanskostnader av driftsinntekter høyere ved utenlandsk eierskap</a:t>
            </a:r>
          </a:p>
          <a:p>
            <a:pPr lvl="1"/>
            <a:endParaRPr lang="nb-NO" dirty="0"/>
          </a:p>
          <a:p>
            <a:pPr lvl="1"/>
            <a:r>
              <a:rPr lang="nb-NO" dirty="0"/>
              <a:t>Dessuten og viktig; hvem som eier de utenlandske vindkraftselskapene som operere i Norge er ofte umulig å fastslå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Skattefradrag for oppblåste rentefradrag en velkjent metode for aggressiv skatteplanlegging</a:t>
            </a:r>
          </a:p>
          <a:p>
            <a:endParaRPr lang="nb-NO" dirty="0"/>
          </a:p>
          <a:p>
            <a:r>
              <a:rPr lang="nb-NO" dirty="0"/>
              <a:t>Ved interprising forsvinner profitten og ingen skatt for bruk av norske naturressurser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6E1830-2382-4B76-B195-4BF378BA9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 Naturen Leve -Fagseminar 21.4.2021</a:t>
            </a:r>
          </a:p>
        </p:txBody>
      </p:sp>
    </p:spTree>
    <p:extLst>
      <p:ext uri="{BB962C8B-B14F-4D97-AF65-F5344CB8AC3E}">
        <p14:creationId xmlns:p14="http://schemas.microsoft.com/office/powerpoint/2010/main" val="2217814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5559F-15E0-4E10-AF84-F2CC796F2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0" y="660400"/>
            <a:ext cx="6115050" cy="454025"/>
          </a:xfrm>
        </p:spPr>
        <p:txBody>
          <a:bodyPr>
            <a:normAutofit fontScale="90000"/>
          </a:bodyPr>
          <a:lstStyle/>
          <a:p>
            <a:r>
              <a:rPr lang="nb-NO" dirty="0"/>
              <a:t>Egenkapitalandel og utenlandsk eierskap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11597C0-E70F-469E-A4FD-4EB2D39CFB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9400" y="1846262"/>
            <a:ext cx="4622600" cy="4351338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E4601A-C51C-45A6-AD2E-B6F4B4086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 Naturen Leve -Fagseminar 21.4.2021</a:t>
            </a:r>
          </a:p>
        </p:txBody>
      </p:sp>
    </p:spTree>
    <p:extLst>
      <p:ext uri="{BB962C8B-B14F-4D97-AF65-F5344CB8AC3E}">
        <p14:creationId xmlns:p14="http://schemas.microsoft.com/office/powerpoint/2010/main" val="767710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07E62-A621-40F5-9344-88BC13F1D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6075" y="488951"/>
            <a:ext cx="5505450" cy="1111250"/>
          </a:xfrm>
        </p:spPr>
        <p:txBody>
          <a:bodyPr>
            <a:normAutofit fontScale="90000"/>
          </a:bodyPr>
          <a:lstStyle/>
          <a:p>
            <a:r>
              <a:rPr lang="nb-NO" dirty="0"/>
              <a:t>Andel finanskostnader og utenlandsk eierskap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970B2DD-2D4A-4867-AF73-B37421EAE6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1440" y="1802606"/>
            <a:ext cx="4554670" cy="4351338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A22E3D-64DC-43B2-88B6-FACFA6896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 Naturen Leve -Fagseminar 21.4.2021</a:t>
            </a:r>
          </a:p>
        </p:txBody>
      </p:sp>
    </p:spTree>
    <p:extLst>
      <p:ext uri="{BB962C8B-B14F-4D97-AF65-F5344CB8AC3E}">
        <p14:creationId xmlns:p14="http://schemas.microsoft.com/office/powerpoint/2010/main" val="607862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D608A-2AB3-4A0A-9F03-6570FB7D8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6. Avslutning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5774F-EF4D-4333-96B4-59AEDCB47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Sosialisering av kostnadene og privatisering av inntektene</a:t>
            </a:r>
          </a:p>
          <a:p>
            <a:endParaRPr lang="nb-NO" dirty="0"/>
          </a:p>
          <a:p>
            <a:r>
              <a:rPr lang="nb-NO" dirty="0"/>
              <a:t>I praksis svært lav beskatning av norsk vindkraft. Interprising/skatteunndragelser og utenlandsk eierskap en viktig årsak</a:t>
            </a:r>
          </a:p>
          <a:p>
            <a:endParaRPr lang="nb-NO" dirty="0"/>
          </a:p>
          <a:p>
            <a:r>
              <a:rPr lang="nb-NO" dirty="0"/>
              <a:t>Hva slags beskatning av vindkraft utover ordinær inntektsskatt? Arealavgift vs. ulike typer naturressursbeskatning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79DFC7-0724-4362-8B05-3C3FBAE32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 Naturen Leve -Fagseminar 21.4.2021</a:t>
            </a:r>
          </a:p>
        </p:txBody>
      </p:sp>
    </p:spTree>
    <p:extLst>
      <p:ext uri="{BB962C8B-B14F-4D97-AF65-F5344CB8AC3E}">
        <p14:creationId xmlns:p14="http://schemas.microsoft.com/office/powerpoint/2010/main" val="4065422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8DABD-18CF-4101-9265-D419539FA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Innledning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60914-7791-41E7-B2E6-C63C1035E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Velkjent</a:t>
            </a:r>
            <a:r>
              <a:rPr lang="en-US" dirty="0"/>
              <a:t>; </a:t>
            </a:r>
            <a:r>
              <a:rPr lang="en-US" dirty="0" err="1"/>
              <a:t>vindkraft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land har </a:t>
            </a:r>
            <a:r>
              <a:rPr lang="en-US" dirty="0" err="1"/>
              <a:t>blitt</a:t>
            </a:r>
            <a:r>
              <a:rPr lang="en-US" dirty="0"/>
              <a:t> </a:t>
            </a:r>
            <a:r>
              <a:rPr lang="en-US" dirty="0" err="1"/>
              <a:t>bygget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planløst</a:t>
            </a:r>
            <a:r>
              <a:rPr lang="en-US" dirty="0"/>
              <a:t> og </a:t>
            </a:r>
            <a:r>
              <a:rPr lang="en-US" dirty="0" err="1"/>
              <a:t>uten</a:t>
            </a:r>
            <a:r>
              <a:rPr lang="en-US" dirty="0"/>
              <a:t> </a:t>
            </a:r>
            <a:r>
              <a:rPr lang="en-US" dirty="0" err="1"/>
              <a:t>helhetlige</a:t>
            </a:r>
            <a:r>
              <a:rPr lang="en-US" dirty="0"/>
              <a:t> </a:t>
            </a:r>
            <a:r>
              <a:rPr lang="nb-NO" dirty="0"/>
              <a:t>vurderinger. Sterk kontrast til vannkraft (’Samlet Plan’)</a:t>
            </a:r>
          </a:p>
          <a:p>
            <a:r>
              <a:rPr lang="nb-NO"/>
              <a:t>Men: </a:t>
            </a:r>
            <a:r>
              <a:rPr lang="nb-NO" dirty="0"/>
              <a:t>Innspill samlet plan vår 2019, men skutt ned</a:t>
            </a:r>
          </a:p>
          <a:p>
            <a:endParaRPr lang="nb-NO" dirty="0"/>
          </a:p>
          <a:p>
            <a:r>
              <a:rPr lang="en-US" dirty="0" err="1"/>
              <a:t>Bedriftsøkonomi</a:t>
            </a:r>
            <a:r>
              <a:rPr lang="en-US" dirty="0"/>
              <a:t> vs. </a:t>
            </a:r>
            <a:r>
              <a:rPr lang="en-US" dirty="0" err="1"/>
              <a:t>samfunnsøkonomi</a:t>
            </a:r>
            <a:r>
              <a:rPr lang="en-US" dirty="0"/>
              <a:t>:  </a:t>
            </a:r>
            <a:r>
              <a:rPr lang="en-US" dirty="0" err="1"/>
              <a:t>Bedriftsøkonomi</a:t>
            </a:r>
            <a:r>
              <a:rPr lang="en-US" dirty="0"/>
              <a:t> </a:t>
            </a:r>
            <a:r>
              <a:rPr lang="en-US" dirty="0" err="1"/>
              <a:t>ensidig</a:t>
            </a:r>
            <a:r>
              <a:rPr lang="en-US" dirty="0"/>
              <a:t> </a:t>
            </a:r>
            <a:r>
              <a:rPr lang="en-US" dirty="0" err="1"/>
              <a:t>vektlagt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Viktig</a:t>
            </a:r>
            <a:r>
              <a:rPr lang="en-US" dirty="0"/>
              <a:t> </a:t>
            </a:r>
            <a:r>
              <a:rPr lang="en-US" dirty="0" err="1"/>
              <a:t>utviklingstrekk</a:t>
            </a:r>
            <a:r>
              <a:rPr lang="en-US" dirty="0"/>
              <a:t> og </a:t>
            </a:r>
            <a:r>
              <a:rPr lang="en-US" dirty="0" err="1"/>
              <a:t>motsetning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vannkraft</a:t>
            </a:r>
            <a:r>
              <a:rPr lang="en-US" dirty="0"/>
              <a:t>; </a:t>
            </a:r>
            <a:r>
              <a:rPr lang="en-US" dirty="0" err="1"/>
              <a:t>stort</a:t>
            </a:r>
            <a:r>
              <a:rPr lang="en-US" dirty="0"/>
              <a:t> </a:t>
            </a:r>
            <a:r>
              <a:rPr lang="en-US" dirty="0" err="1"/>
              <a:t>innslag</a:t>
            </a:r>
            <a:r>
              <a:rPr lang="en-US" dirty="0"/>
              <a:t> av </a:t>
            </a:r>
            <a:r>
              <a:rPr lang="en-US" dirty="0" err="1"/>
              <a:t>mektige</a:t>
            </a:r>
            <a:r>
              <a:rPr lang="en-US" dirty="0"/>
              <a:t> </a:t>
            </a:r>
            <a:r>
              <a:rPr lang="en-US" dirty="0" err="1"/>
              <a:t>utenlandske</a:t>
            </a:r>
            <a:r>
              <a:rPr lang="en-US" dirty="0"/>
              <a:t> </a:t>
            </a:r>
            <a:r>
              <a:rPr lang="en-US" dirty="0" err="1"/>
              <a:t>kapitalinteresser</a:t>
            </a:r>
            <a:r>
              <a:rPr lang="en-US" dirty="0"/>
              <a:t> (</a:t>
            </a:r>
            <a:r>
              <a:rPr lang="en-US" dirty="0" err="1"/>
              <a:t>bla</a:t>
            </a:r>
            <a:r>
              <a:rPr lang="en-US" dirty="0"/>
              <a:t>. BlackRock). </a:t>
            </a:r>
            <a:r>
              <a:rPr lang="en-US" dirty="0" err="1"/>
              <a:t>Hvorfor</a:t>
            </a:r>
            <a:r>
              <a:rPr lang="en-US" dirty="0"/>
              <a:t>??: Intern </a:t>
            </a:r>
            <a:r>
              <a:rPr lang="en-US" dirty="0" err="1"/>
              <a:t>prising</a:t>
            </a:r>
            <a:r>
              <a:rPr lang="en-US" dirty="0"/>
              <a:t> og </a:t>
            </a:r>
            <a:r>
              <a:rPr lang="en-US" dirty="0" err="1"/>
              <a:t>skatteunndragelse</a:t>
            </a:r>
            <a:r>
              <a:rPr lang="en-US" dirty="0"/>
              <a:t>. </a:t>
            </a:r>
            <a:r>
              <a:rPr lang="en-US" dirty="0" err="1"/>
              <a:t>Studie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Tax Justice Network Norway</a:t>
            </a:r>
          </a:p>
          <a:p>
            <a:endParaRPr lang="en-US" dirty="0"/>
          </a:p>
          <a:p>
            <a:r>
              <a:rPr lang="en-US" dirty="0" err="1"/>
              <a:t>Hvordan</a:t>
            </a:r>
            <a:r>
              <a:rPr lang="en-US" dirty="0"/>
              <a:t> </a:t>
            </a:r>
            <a:r>
              <a:rPr lang="en-US" dirty="0" err="1"/>
              <a:t>bør</a:t>
            </a:r>
            <a:r>
              <a:rPr lang="en-US" dirty="0"/>
              <a:t> </a:t>
            </a:r>
            <a:r>
              <a:rPr lang="en-US" dirty="0" err="1"/>
              <a:t>vindkraft</a:t>
            </a:r>
            <a:r>
              <a:rPr lang="en-US" dirty="0"/>
              <a:t> og </a:t>
            </a:r>
            <a:r>
              <a:rPr lang="en-US" dirty="0" err="1"/>
              <a:t>norsk</a:t>
            </a:r>
            <a:r>
              <a:rPr lang="en-US" dirty="0"/>
              <a:t> </a:t>
            </a:r>
            <a:r>
              <a:rPr lang="en-US" dirty="0" err="1"/>
              <a:t>norsk</a:t>
            </a:r>
            <a:r>
              <a:rPr lang="en-US" dirty="0"/>
              <a:t> </a:t>
            </a:r>
            <a:r>
              <a:rPr lang="en-US" dirty="0" err="1"/>
              <a:t>fornybar</a:t>
            </a:r>
            <a:r>
              <a:rPr lang="en-US" dirty="0"/>
              <a:t> </a:t>
            </a:r>
            <a:r>
              <a:rPr lang="en-US" dirty="0" err="1"/>
              <a:t>energiproduksjon</a:t>
            </a:r>
            <a:r>
              <a:rPr lang="en-US" dirty="0"/>
              <a:t> </a:t>
            </a:r>
            <a:r>
              <a:rPr lang="en-US" dirty="0" err="1"/>
              <a:t>skattlegges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Starter </a:t>
            </a:r>
            <a:r>
              <a:rPr lang="en-US" dirty="0" err="1"/>
              <a:t>litt</a:t>
            </a:r>
            <a:r>
              <a:rPr lang="en-US" dirty="0"/>
              <a:t> med </a:t>
            </a:r>
            <a:r>
              <a:rPr lang="en-US" dirty="0" err="1"/>
              <a:t>kostnader</a:t>
            </a:r>
            <a:r>
              <a:rPr lang="en-US" dirty="0"/>
              <a:t> og </a:t>
            </a:r>
            <a:r>
              <a:rPr lang="en-US" dirty="0" err="1"/>
              <a:t>nytte</a:t>
            </a:r>
            <a:r>
              <a:rPr lang="en-US" dirty="0"/>
              <a:t>. </a:t>
            </a:r>
            <a:r>
              <a:rPr lang="en-US" dirty="0" err="1"/>
              <a:t>Deretter</a:t>
            </a:r>
            <a:r>
              <a:rPr lang="en-US" dirty="0"/>
              <a:t> </a:t>
            </a:r>
            <a:r>
              <a:rPr lang="en-US" dirty="0" err="1"/>
              <a:t>litt</a:t>
            </a:r>
            <a:r>
              <a:rPr lang="en-US" dirty="0"/>
              <a:t> om </a:t>
            </a:r>
            <a:r>
              <a:rPr lang="en-US" dirty="0" err="1"/>
              <a:t>dagens</a:t>
            </a:r>
            <a:r>
              <a:rPr lang="en-US" dirty="0"/>
              <a:t> </a:t>
            </a:r>
            <a:r>
              <a:rPr lang="en-US" dirty="0" err="1"/>
              <a:t>beskatning</a:t>
            </a:r>
            <a:r>
              <a:rPr lang="en-US" dirty="0"/>
              <a:t> og </a:t>
            </a:r>
            <a:r>
              <a:rPr lang="en-US" dirty="0" err="1"/>
              <a:t>forskjell</a:t>
            </a:r>
            <a:r>
              <a:rPr lang="en-US" dirty="0"/>
              <a:t> </a:t>
            </a:r>
            <a:r>
              <a:rPr lang="en-US" dirty="0" err="1"/>
              <a:t>vannkraft</a:t>
            </a:r>
            <a:r>
              <a:rPr lang="en-US" dirty="0"/>
              <a:t>, og </a:t>
            </a:r>
            <a:r>
              <a:rPr lang="en-US" dirty="0" err="1"/>
              <a:t>mulige</a:t>
            </a:r>
            <a:r>
              <a:rPr lang="en-US" dirty="0"/>
              <a:t> </a:t>
            </a:r>
            <a:r>
              <a:rPr lang="en-US" dirty="0" err="1"/>
              <a:t>andre</a:t>
            </a:r>
            <a:r>
              <a:rPr lang="en-US" dirty="0"/>
              <a:t> </a:t>
            </a:r>
            <a:r>
              <a:rPr lang="en-US" dirty="0" err="1"/>
              <a:t>beskatningsmåter</a:t>
            </a:r>
            <a:r>
              <a:rPr lang="en-US" dirty="0"/>
              <a:t> </a:t>
            </a:r>
            <a:r>
              <a:rPr lang="en-US" dirty="0" err="1"/>
              <a:t>fornybar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.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slutt</a:t>
            </a:r>
            <a:r>
              <a:rPr lang="en-US" dirty="0"/>
              <a:t> </a:t>
            </a:r>
            <a:r>
              <a:rPr lang="en-US" dirty="0" err="1"/>
              <a:t>litt</a:t>
            </a:r>
            <a:r>
              <a:rPr lang="en-US" dirty="0"/>
              <a:t> om </a:t>
            </a:r>
            <a:r>
              <a:rPr lang="en-US" dirty="0" err="1"/>
              <a:t>skatteunndragelser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01BE3-667B-4A4E-813D-319F081A2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 Naturen Leve -Fagseminar 21.4.2021</a:t>
            </a:r>
          </a:p>
        </p:txBody>
      </p:sp>
    </p:spTree>
    <p:extLst>
      <p:ext uri="{BB962C8B-B14F-4D97-AF65-F5344CB8AC3E}">
        <p14:creationId xmlns:p14="http://schemas.microsoft.com/office/powerpoint/2010/main" val="4293137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2C960-747F-41AE-8B9A-FB1E982A6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Privatisering</a:t>
            </a:r>
            <a:r>
              <a:rPr lang="en-US" dirty="0"/>
              <a:t> av </a:t>
            </a:r>
            <a:r>
              <a:rPr lang="en-US" dirty="0" err="1"/>
              <a:t>inntektene</a:t>
            </a:r>
            <a:r>
              <a:rPr lang="en-US" dirty="0"/>
              <a:t>, </a:t>
            </a:r>
            <a:r>
              <a:rPr lang="en-US" dirty="0" err="1"/>
              <a:t>sosialisering</a:t>
            </a:r>
            <a:r>
              <a:rPr lang="en-US" dirty="0"/>
              <a:t> av </a:t>
            </a:r>
            <a:r>
              <a:rPr lang="en-US" dirty="0" err="1"/>
              <a:t>kostnadene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B7FE0-0D88-4518-AC9D-4243E8048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5217"/>
            <a:ext cx="10515600" cy="377930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Denne </a:t>
            </a:r>
            <a:r>
              <a:rPr lang="en-US" dirty="0" err="1"/>
              <a:t>karakteristikken</a:t>
            </a:r>
            <a:r>
              <a:rPr lang="en-US" dirty="0"/>
              <a:t> passer </a:t>
            </a:r>
            <a:r>
              <a:rPr lang="en-US" dirty="0" err="1"/>
              <a:t>godt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norsk</a:t>
            </a:r>
            <a:r>
              <a:rPr lang="en-US" dirty="0"/>
              <a:t> </a:t>
            </a:r>
            <a:r>
              <a:rPr lang="en-US" dirty="0" err="1"/>
              <a:t>vindkraftproduksjon</a:t>
            </a:r>
            <a:endParaRPr lang="en-US" dirty="0"/>
          </a:p>
          <a:p>
            <a:r>
              <a:rPr lang="en-US" dirty="0" err="1"/>
              <a:t>Viktigste</a:t>
            </a:r>
            <a:r>
              <a:rPr lang="en-US" dirty="0"/>
              <a:t> </a:t>
            </a:r>
            <a:r>
              <a:rPr lang="en-US" dirty="0" err="1"/>
              <a:t>inntektskomponent</a:t>
            </a:r>
            <a:endParaRPr lang="en-US" dirty="0"/>
          </a:p>
          <a:p>
            <a:pPr lvl="1"/>
            <a:r>
              <a:rPr lang="en-US" dirty="0" err="1"/>
              <a:t>Salg</a:t>
            </a:r>
            <a:r>
              <a:rPr lang="en-US" dirty="0"/>
              <a:t> av kraft (men </a:t>
            </a:r>
            <a:r>
              <a:rPr lang="en-US" dirty="0" err="1"/>
              <a:t>hva</a:t>
            </a:r>
            <a:r>
              <a:rPr lang="en-US" dirty="0"/>
              <a:t> slags </a:t>
            </a:r>
            <a:r>
              <a:rPr lang="en-US" dirty="0" err="1"/>
              <a:t>salg</a:t>
            </a:r>
            <a:r>
              <a:rPr lang="en-US" dirty="0"/>
              <a:t>, og </a:t>
            </a:r>
            <a:r>
              <a:rPr lang="en-US" dirty="0" err="1"/>
              <a:t>hva</a:t>
            </a:r>
            <a:r>
              <a:rPr lang="en-US" dirty="0"/>
              <a:t> slags </a:t>
            </a:r>
            <a:r>
              <a:rPr lang="en-US" dirty="0" err="1"/>
              <a:t>prising</a:t>
            </a:r>
            <a:r>
              <a:rPr lang="en-US" dirty="0"/>
              <a:t>…Credit Suisse </a:t>
            </a:r>
            <a:r>
              <a:rPr lang="en-US" dirty="0" err="1"/>
              <a:t>Fosen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Viktigste</a:t>
            </a:r>
            <a:r>
              <a:rPr lang="en-US" dirty="0"/>
              <a:t> </a:t>
            </a:r>
            <a:r>
              <a:rPr lang="en-US" dirty="0" err="1"/>
              <a:t>kostnader</a:t>
            </a:r>
            <a:endParaRPr lang="en-US" dirty="0"/>
          </a:p>
          <a:p>
            <a:pPr lvl="1"/>
            <a:r>
              <a:rPr lang="en-US" dirty="0" err="1"/>
              <a:t>Turbiner</a:t>
            </a:r>
            <a:r>
              <a:rPr lang="en-US" dirty="0"/>
              <a:t>, </a:t>
            </a:r>
            <a:r>
              <a:rPr lang="en-US" dirty="0" err="1"/>
              <a:t>anleggskostnader</a:t>
            </a:r>
            <a:endParaRPr lang="en-US" dirty="0"/>
          </a:p>
          <a:p>
            <a:pPr lvl="1"/>
            <a:r>
              <a:rPr lang="en-US" dirty="0" err="1"/>
              <a:t>Eksterne</a:t>
            </a:r>
            <a:r>
              <a:rPr lang="en-US" dirty="0"/>
              <a:t> </a:t>
            </a:r>
            <a:r>
              <a:rPr lang="en-US" dirty="0" err="1"/>
              <a:t>kostnader</a:t>
            </a:r>
            <a:r>
              <a:rPr lang="en-US" dirty="0"/>
              <a:t>; </a:t>
            </a:r>
            <a:r>
              <a:rPr lang="en-US" dirty="0" err="1"/>
              <a:t>ødelagt</a:t>
            </a:r>
            <a:r>
              <a:rPr lang="en-US" dirty="0"/>
              <a:t> </a:t>
            </a:r>
            <a:r>
              <a:rPr lang="en-US" dirty="0" err="1"/>
              <a:t>natur</a:t>
            </a:r>
            <a:endParaRPr lang="en-US" dirty="0"/>
          </a:p>
          <a:p>
            <a:pPr lvl="1"/>
            <a:r>
              <a:rPr lang="en-US" dirty="0" err="1"/>
              <a:t>Eksterne</a:t>
            </a:r>
            <a:r>
              <a:rPr lang="en-US" dirty="0"/>
              <a:t> </a:t>
            </a:r>
            <a:r>
              <a:rPr lang="en-US" dirty="0" err="1"/>
              <a:t>kostnader</a:t>
            </a:r>
            <a:r>
              <a:rPr lang="en-US" dirty="0"/>
              <a:t> (</a:t>
            </a:r>
            <a:r>
              <a:rPr lang="en-US" dirty="0" err="1"/>
              <a:t>ofte</a:t>
            </a:r>
            <a:r>
              <a:rPr lang="en-US" dirty="0"/>
              <a:t>) store </a:t>
            </a:r>
            <a:r>
              <a:rPr lang="en-US" dirty="0" err="1"/>
              <a:t>tilknytningskostnader</a:t>
            </a:r>
            <a:r>
              <a:rPr lang="en-US" dirty="0"/>
              <a:t> </a:t>
            </a:r>
            <a:r>
              <a:rPr lang="en-US" dirty="0" err="1"/>
              <a:t>eksisterende</a:t>
            </a:r>
            <a:r>
              <a:rPr lang="en-US" dirty="0"/>
              <a:t> </a:t>
            </a:r>
            <a:r>
              <a:rPr lang="en-US" dirty="0" err="1"/>
              <a:t>strømnett</a:t>
            </a:r>
            <a:endParaRPr lang="en-US" dirty="0"/>
          </a:p>
          <a:p>
            <a:pPr lvl="2"/>
            <a:r>
              <a:rPr lang="en-US" dirty="0"/>
              <a:t>Eksempel </a:t>
            </a:r>
            <a:r>
              <a:rPr lang="en-US" dirty="0" err="1"/>
              <a:t>Fosenutbyggingen</a:t>
            </a:r>
            <a:r>
              <a:rPr lang="en-US" dirty="0"/>
              <a:t> </a:t>
            </a:r>
            <a:r>
              <a:rPr lang="en-US" dirty="0" err="1"/>
              <a:t>flere</a:t>
            </a:r>
            <a:r>
              <a:rPr lang="en-US" dirty="0"/>
              <a:t> </a:t>
            </a:r>
            <a:r>
              <a:rPr lang="en-US" dirty="0" err="1"/>
              <a:t>milliarder</a:t>
            </a:r>
            <a:r>
              <a:rPr lang="en-US" dirty="0"/>
              <a:t> </a:t>
            </a:r>
            <a:r>
              <a:rPr lang="en-US" dirty="0" err="1"/>
              <a:t>påkosted</a:t>
            </a:r>
            <a:r>
              <a:rPr lang="en-US" dirty="0"/>
              <a:t> </a:t>
            </a:r>
            <a:r>
              <a:rPr lang="en-US" dirty="0" err="1"/>
              <a:t>strømkundene</a:t>
            </a:r>
            <a:r>
              <a:rPr lang="en-US" dirty="0"/>
              <a:t> (av </a:t>
            </a:r>
            <a:r>
              <a:rPr lang="en-US" dirty="0" err="1"/>
              <a:t>Borten</a:t>
            </a:r>
            <a:r>
              <a:rPr lang="en-US" dirty="0"/>
              <a:t> Moe)</a:t>
            </a:r>
          </a:p>
          <a:p>
            <a:endParaRPr lang="en-US" dirty="0"/>
          </a:p>
          <a:p>
            <a:r>
              <a:rPr lang="en-US" dirty="0"/>
              <a:t>I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samfunnsøkonomisk</a:t>
            </a:r>
            <a:r>
              <a:rPr lang="en-US" dirty="0"/>
              <a:t> </a:t>
            </a:r>
            <a:r>
              <a:rPr lang="en-US" dirty="0" err="1"/>
              <a:t>analyse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 alle </a:t>
            </a:r>
            <a:r>
              <a:rPr lang="en-US" dirty="0" err="1"/>
              <a:t>eksterne</a:t>
            </a:r>
            <a:r>
              <a:rPr lang="en-US" dirty="0"/>
              <a:t> </a:t>
            </a:r>
            <a:r>
              <a:rPr lang="en-US" dirty="0" err="1"/>
              <a:t>kostnader</a:t>
            </a:r>
            <a:r>
              <a:rPr lang="en-US" dirty="0"/>
              <a:t> med. </a:t>
            </a:r>
            <a:r>
              <a:rPr lang="en-US" dirty="0" err="1"/>
              <a:t>Miljøkostnader</a:t>
            </a:r>
            <a:r>
              <a:rPr lang="en-US" dirty="0"/>
              <a:t> og </a:t>
            </a:r>
            <a:r>
              <a:rPr lang="en-US" dirty="0" err="1"/>
              <a:t>ødelagt</a:t>
            </a:r>
            <a:r>
              <a:rPr lang="en-US" dirty="0"/>
              <a:t> </a:t>
            </a:r>
            <a:r>
              <a:rPr lang="en-US" dirty="0" err="1"/>
              <a:t>natur</a:t>
            </a:r>
            <a:r>
              <a:rPr lang="en-US" dirty="0"/>
              <a:t> i </a:t>
            </a:r>
            <a:r>
              <a:rPr lang="en-US" dirty="0" err="1"/>
              <a:t>tråd</a:t>
            </a:r>
            <a:r>
              <a:rPr lang="en-US" dirty="0"/>
              <a:t> med ‘</a:t>
            </a:r>
            <a:r>
              <a:rPr lang="en-US" dirty="0" err="1"/>
              <a:t>forurenser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betale</a:t>
            </a:r>
            <a:r>
              <a:rPr lang="en-US" dirty="0"/>
              <a:t> </a:t>
            </a:r>
            <a:r>
              <a:rPr lang="en-US" dirty="0" err="1"/>
              <a:t>prinsippet</a:t>
            </a:r>
            <a:r>
              <a:rPr lang="en-US" dirty="0"/>
              <a:t>’.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C82C0A-3BED-4556-AD44-8EEF4FC1A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 Naturen Leve -Fagseminar 21.4.2021</a:t>
            </a:r>
          </a:p>
        </p:txBody>
      </p:sp>
    </p:spTree>
    <p:extLst>
      <p:ext uri="{BB962C8B-B14F-4D97-AF65-F5344CB8AC3E}">
        <p14:creationId xmlns:p14="http://schemas.microsoft.com/office/powerpoint/2010/main" val="2923491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7AD66-FFCF-4376-9D85-EBD168684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Dette </a:t>
            </a:r>
            <a:r>
              <a:rPr lang="en-US" dirty="0" err="1"/>
              <a:t>prinsippet</a:t>
            </a:r>
            <a:r>
              <a:rPr lang="en-US" dirty="0"/>
              <a:t> har </a:t>
            </a:r>
            <a:r>
              <a:rPr lang="en-US" dirty="0" err="1"/>
              <a:t>til</a:t>
            </a:r>
            <a:r>
              <a:rPr lang="en-US" dirty="0"/>
              <a:t> og med den </a:t>
            </a:r>
            <a:r>
              <a:rPr lang="en-US" dirty="0" err="1"/>
              <a:t>eksisterende</a:t>
            </a:r>
            <a:r>
              <a:rPr lang="en-US" dirty="0"/>
              <a:t> </a:t>
            </a:r>
            <a:r>
              <a:rPr lang="en-US" dirty="0" err="1"/>
              <a:t>regjeringen</a:t>
            </a:r>
            <a:r>
              <a:rPr lang="en-US" dirty="0"/>
              <a:t> </a:t>
            </a:r>
            <a:r>
              <a:rPr lang="en-US" dirty="0" err="1"/>
              <a:t>sluttet</a:t>
            </a:r>
            <a:r>
              <a:rPr lang="en-US" dirty="0"/>
              <a:t> seg </a:t>
            </a:r>
            <a:r>
              <a:rPr lang="en-US" dirty="0" err="1"/>
              <a:t>til</a:t>
            </a:r>
            <a:r>
              <a:rPr lang="en-US" dirty="0"/>
              <a:t> (… i </a:t>
            </a:r>
            <a:r>
              <a:rPr lang="en-US" dirty="0" err="1"/>
              <a:t>prinsippet</a:t>
            </a:r>
            <a:r>
              <a:rPr lang="en-US" dirty="0"/>
              <a:t>…)</a:t>
            </a:r>
          </a:p>
          <a:p>
            <a:endParaRPr lang="en-US" dirty="0"/>
          </a:p>
          <a:p>
            <a:r>
              <a:rPr lang="en-US" dirty="0" err="1"/>
              <a:t>Offentlige</a:t>
            </a:r>
            <a:r>
              <a:rPr lang="en-US" dirty="0"/>
              <a:t> </a:t>
            </a:r>
            <a:r>
              <a:rPr lang="en-US" dirty="0" err="1"/>
              <a:t>utredninger</a:t>
            </a:r>
            <a:r>
              <a:rPr lang="en-US" dirty="0"/>
              <a:t>:</a:t>
            </a:r>
          </a:p>
          <a:p>
            <a:endParaRPr lang="en-US" dirty="0"/>
          </a:p>
          <a:p>
            <a:pPr lvl="1"/>
            <a:r>
              <a:rPr lang="en-US" dirty="0"/>
              <a:t>NOU 2013:10 </a:t>
            </a:r>
            <a:r>
              <a:rPr lang="en-US" dirty="0" err="1"/>
              <a:t>Naturens</a:t>
            </a:r>
            <a:r>
              <a:rPr lang="en-US" dirty="0"/>
              <a:t> </a:t>
            </a:r>
            <a:r>
              <a:rPr lang="en-US" dirty="0" err="1"/>
              <a:t>goder</a:t>
            </a:r>
            <a:r>
              <a:rPr lang="en-US" dirty="0"/>
              <a:t> – om </a:t>
            </a:r>
            <a:r>
              <a:rPr lang="en-US" dirty="0" err="1"/>
              <a:t>verdier</a:t>
            </a:r>
            <a:r>
              <a:rPr lang="en-US" dirty="0"/>
              <a:t> av </a:t>
            </a:r>
            <a:r>
              <a:rPr lang="en-US" dirty="0" err="1"/>
              <a:t>økosystemtjenester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NOU 2015:15 Sett pris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miljøet</a:t>
            </a:r>
            <a:r>
              <a:rPr lang="en-US" dirty="0"/>
              <a:t> (</a:t>
            </a:r>
            <a:r>
              <a:rPr lang="en-US" dirty="0" err="1"/>
              <a:t>Grønn</a:t>
            </a:r>
            <a:r>
              <a:rPr lang="en-US" dirty="0"/>
              <a:t> </a:t>
            </a:r>
            <a:r>
              <a:rPr lang="en-US" dirty="0" err="1"/>
              <a:t>skattekommisjon</a:t>
            </a:r>
            <a:r>
              <a:rPr lang="en-US" dirty="0"/>
              <a:t>)</a:t>
            </a:r>
          </a:p>
          <a:p>
            <a:endParaRPr lang="en-US" dirty="0"/>
          </a:p>
          <a:p>
            <a:pPr lvl="1"/>
            <a:r>
              <a:rPr lang="en-US" dirty="0"/>
              <a:t>Og </a:t>
            </a:r>
            <a:r>
              <a:rPr lang="en-US" dirty="0" err="1"/>
              <a:t>nå</a:t>
            </a:r>
            <a:r>
              <a:rPr lang="en-US" dirty="0"/>
              <a:t> </a:t>
            </a:r>
            <a:r>
              <a:rPr lang="en-US" dirty="0" err="1"/>
              <a:t>nylig</a:t>
            </a:r>
            <a:r>
              <a:rPr lang="en-US" dirty="0"/>
              <a:t> NOU 2021:4 Norge mot 2025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I alle </a:t>
            </a:r>
            <a:r>
              <a:rPr lang="en-US" dirty="0" err="1"/>
              <a:t>disse</a:t>
            </a:r>
            <a:r>
              <a:rPr lang="en-US" dirty="0"/>
              <a:t>; </a:t>
            </a:r>
            <a:r>
              <a:rPr lang="en-US" dirty="0" err="1"/>
              <a:t>forslag</a:t>
            </a:r>
            <a:r>
              <a:rPr lang="en-US" dirty="0"/>
              <a:t> om </a:t>
            </a:r>
            <a:r>
              <a:rPr lang="en-US" dirty="0" err="1"/>
              <a:t>naturavgifter</a:t>
            </a:r>
            <a:r>
              <a:rPr lang="en-US" dirty="0"/>
              <a:t> (men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direkte</a:t>
            </a:r>
            <a:r>
              <a:rPr lang="en-US" dirty="0"/>
              <a:t> </a:t>
            </a:r>
            <a:r>
              <a:rPr lang="en-US" dirty="0" err="1"/>
              <a:t>ressursskatt</a:t>
            </a:r>
            <a:r>
              <a:rPr lang="en-US" dirty="0"/>
              <a:t>/</a:t>
            </a:r>
            <a:r>
              <a:rPr lang="en-US" dirty="0" err="1"/>
              <a:t>grunnrenteskatt</a:t>
            </a:r>
            <a:r>
              <a:rPr lang="en-US" dirty="0"/>
              <a:t>). </a:t>
            </a:r>
            <a:r>
              <a:rPr lang="en-US" dirty="0" err="1"/>
              <a:t>Skatt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bruk</a:t>
            </a:r>
            <a:r>
              <a:rPr lang="en-US" dirty="0"/>
              <a:t> av </a:t>
            </a:r>
            <a:r>
              <a:rPr lang="en-US" dirty="0" err="1"/>
              <a:t>naturarealer</a:t>
            </a:r>
            <a:r>
              <a:rPr lang="en-US" dirty="0"/>
              <a:t>/</a:t>
            </a:r>
            <a:r>
              <a:rPr lang="en-US" dirty="0" err="1"/>
              <a:t>naturskadeavgift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E012B0E-3CB6-47F8-B404-3BF25BBBC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 Naturen Leve -Fagseminar 21.4.2021</a:t>
            </a:r>
          </a:p>
        </p:txBody>
      </p:sp>
    </p:spTree>
    <p:extLst>
      <p:ext uri="{BB962C8B-B14F-4D97-AF65-F5344CB8AC3E}">
        <p14:creationId xmlns:p14="http://schemas.microsoft.com/office/powerpoint/2010/main" val="385151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A994E-7DA5-4082-8245-DF402AC17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3099"/>
            <a:ext cx="10515600" cy="4937125"/>
          </a:xfrm>
        </p:spPr>
        <p:txBody>
          <a:bodyPr>
            <a:normAutofit fontScale="32500" lnSpcReduction="20000"/>
          </a:bodyPr>
          <a:lstStyle/>
          <a:p>
            <a:r>
              <a:rPr lang="nb-NO" sz="8000" dirty="0"/>
              <a:t>Men hvordan kalkulere/fastsette denne naturavgiften?</a:t>
            </a:r>
          </a:p>
          <a:p>
            <a:endParaRPr lang="nb-NO" sz="8000" dirty="0"/>
          </a:p>
          <a:p>
            <a:r>
              <a:rPr lang="nb-NO" sz="8000" dirty="0"/>
              <a:t>Grunnleggende problem som møtes i mange sammenhenger (…veiutbygging) </a:t>
            </a:r>
          </a:p>
          <a:p>
            <a:endParaRPr lang="nb-NO" sz="8000" dirty="0"/>
          </a:p>
          <a:p>
            <a:r>
              <a:rPr lang="nb-NO" sz="8000" dirty="0"/>
              <a:t>Mange verdikomponenter</a:t>
            </a:r>
          </a:p>
          <a:p>
            <a:pPr lvl="1"/>
            <a:r>
              <a:rPr lang="nb-NO" sz="8000" dirty="0"/>
              <a:t>Eksistensverdi (verdien av ‘naturen i seg selv’)</a:t>
            </a:r>
          </a:p>
          <a:p>
            <a:pPr lvl="1"/>
            <a:r>
              <a:rPr lang="nb-NO" sz="8000" dirty="0"/>
              <a:t>Forsynsingsverdier (fiske, fangst…)</a:t>
            </a:r>
          </a:p>
          <a:p>
            <a:pPr lvl="1"/>
            <a:r>
              <a:rPr lang="nb-NO" sz="8000" dirty="0"/>
              <a:t>kulturelle verdier (turliv, rekreasjon…)</a:t>
            </a:r>
          </a:p>
          <a:p>
            <a:endParaRPr lang="nb-NO" sz="8000" dirty="0"/>
          </a:p>
          <a:p>
            <a:r>
              <a:rPr lang="nb-NO" sz="8000" dirty="0"/>
              <a:t>Noe kan kalkuleres; eks rasering direkte knyttet til klimagasser (myrdrenering/uttak)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..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A890AE1-CA89-4359-BF42-A91EB3F3A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 Naturen Leve -Fagseminar 21.4.2021</a:t>
            </a:r>
          </a:p>
        </p:txBody>
      </p:sp>
    </p:spTree>
    <p:extLst>
      <p:ext uri="{BB962C8B-B14F-4D97-AF65-F5344CB8AC3E}">
        <p14:creationId xmlns:p14="http://schemas.microsoft.com/office/powerpoint/2010/main" val="1625044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93482-185B-4F2B-91D5-FCAD261C2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1025"/>
            <a:ext cx="10515600" cy="5476875"/>
          </a:xfrm>
        </p:spPr>
        <p:txBody>
          <a:bodyPr>
            <a:normAutofit fontScale="25000" lnSpcReduction="20000"/>
          </a:bodyPr>
          <a:lstStyle/>
          <a:p>
            <a:r>
              <a:rPr lang="nb-NO" sz="9600" dirty="0"/>
              <a:t>Hva er verdien av et menneskeliv ? (30 millioner i samfunnsøkonomiske veikalkyler)</a:t>
            </a:r>
          </a:p>
          <a:p>
            <a:endParaRPr lang="nb-NO" sz="9600" dirty="0"/>
          </a:p>
          <a:p>
            <a:r>
              <a:rPr lang="nb-NO" sz="9600" dirty="0"/>
              <a:t> Hva er verdien av et ødelagt villmarksområde på 40 000 mål (Storheia, Fosen)?</a:t>
            </a:r>
          </a:p>
          <a:p>
            <a:pPr lvl="1"/>
            <a:r>
              <a:rPr lang="nb-NO" sz="9600" dirty="0"/>
              <a:t>NOK 100 000 per mål??, og dermed 4 milliarder…??, eller NOK 50 000, og 2 milliarder</a:t>
            </a:r>
          </a:p>
          <a:p>
            <a:pPr marL="0" indent="0">
              <a:buNone/>
            </a:pPr>
            <a:endParaRPr lang="nb-NO" sz="9600" dirty="0"/>
          </a:p>
          <a:p>
            <a:r>
              <a:rPr lang="nb-NO" sz="9600" dirty="0"/>
              <a:t>Ikke et eneste norsk vindkraftprosjekt har blitt seriøst samfunnsøkonomisk vurdert av konsesjonsmyndigheten NVE (‘…virkninger på natur og miljø har blitt vurdert, men etter en helhetsbetraktning…’)</a:t>
            </a:r>
          </a:p>
          <a:p>
            <a:endParaRPr lang="nb-NO" sz="9600" dirty="0"/>
          </a:p>
          <a:p>
            <a:r>
              <a:rPr lang="nb-NO" sz="9600" dirty="0"/>
              <a:t>Uansett omfang og kalkylemetode; ikke et eneste norsk landbasert vindkraftprosjekt har vært samfunnsøkonomisk lønnsomt. Eller kan noen fra NVE fortelle meg hvilket det skulle være?</a:t>
            </a:r>
          </a:p>
          <a:p>
            <a:pPr marL="0" indent="0">
              <a:buNone/>
            </a:pPr>
            <a:endParaRPr lang="nb-NO" sz="9600" dirty="0"/>
          </a:p>
          <a:p>
            <a:r>
              <a:rPr lang="nb-NO" sz="9600" dirty="0"/>
              <a:t>Privatisering av inntektene. Sosialisering av kostnadene og tap for samfunnet</a:t>
            </a:r>
          </a:p>
          <a:p>
            <a:pPr marL="0" indent="0">
              <a:buNone/>
            </a:pPr>
            <a:endParaRPr lang="nb-NO" sz="8000" dirty="0"/>
          </a:p>
          <a:p>
            <a:endParaRPr lang="nb-NO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AB66C8-7F65-4932-858D-71A060C79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 Naturen Leve -Fagseminar 21.4.2021</a:t>
            </a:r>
          </a:p>
        </p:txBody>
      </p:sp>
    </p:spTree>
    <p:extLst>
      <p:ext uri="{BB962C8B-B14F-4D97-AF65-F5344CB8AC3E}">
        <p14:creationId xmlns:p14="http://schemas.microsoft.com/office/powerpoint/2010/main" val="1214279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7F844-FED8-461E-AE7C-7ABEFCADF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3.Dagens beskatning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5FCE2-4DF1-4D53-8AED-EC5DD4F2C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Vannkraft vs. vindkraft; svært forskjellige prinsipper for beskatning (…jeg sier prinsipper…)</a:t>
            </a:r>
          </a:p>
          <a:p>
            <a:endParaRPr lang="nb-NO" dirty="0"/>
          </a:p>
          <a:p>
            <a:r>
              <a:rPr lang="nb-NO" dirty="0"/>
              <a:t>Vannkraft (NOU 2019:16 Skattlegging av vannkraftverk). Viktigst:</a:t>
            </a:r>
          </a:p>
          <a:p>
            <a:pPr lvl="1"/>
            <a:r>
              <a:rPr lang="nb-NO" dirty="0"/>
              <a:t>Ordinære inntektsskatt (22 %)</a:t>
            </a:r>
          </a:p>
          <a:p>
            <a:pPr lvl="1"/>
            <a:r>
              <a:rPr lang="nb-NO" dirty="0"/>
              <a:t>Naturressursskatt (37 %)</a:t>
            </a:r>
          </a:p>
          <a:p>
            <a:pPr lvl="1"/>
            <a:endParaRPr lang="nb-NO" dirty="0"/>
          </a:p>
          <a:p>
            <a:r>
              <a:rPr lang="nb-NO" dirty="0"/>
              <a:t>Hvordan beregnes dette?... Driftsinntekter, avskrivninger, ressursskatt, avskrivninger, inntektsskatt…</a:t>
            </a:r>
          </a:p>
          <a:p>
            <a:endParaRPr lang="nb-NO" dirty="0"/>
          </a:p>
          <a:p>
            <a:r>
              <a:rPr lang="nb-NO" dirty="0"/>
              <a:t>Dette har gitt en betydelig skatteinngang. Hovedårsak; (stort sett) offentlige eid, og lite skatteunndragelser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61040F-0087-4613-940E-FF7377DFD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 Naturen Leve -Fagseminar 21.4.2021</a:t>
            </a:r>
          </a:p>
        </p:txBody>
      </p:sp>
    </p:spTree>
    <p:extLst>
      <p:ext uri="{BB962C8B-B14F-4D97-AF65-F5344CB8AC3E}">
        <p14:creationId xmlns:p14="http://schemas.microsoft.com/office/powerpoint/2010/main" val="3611733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45430-2C97-4E38-BCB5-CA290C2F6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3599"/>
            <a:ext cx="10515600" cy="4708525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Vindkraft; kun inntektsskatt (22%), ingen naturressursskatt</a:t>
            </a:r>
          </a:p>
          <a:p>
            <a:endParaRPr lang="nb-NO" dirty="0"/>
          </a:p>
          <a:p>
            <a:r>
              <a:rPr lang="nb-NO" dirty="0"/>
              <a:t>Dessuten kortere nedskrivningstid (vil fases ut). Hva betyr dette? Nåverdien av skattefradraget større enn for vannkraft</a:t>
            </a:r>
          </a:p>
          <a:p>
            <a:endParaRPr lang="nb-NO" dirty="0"/>
          </a:p>
          <a:p>
            <a:r>
              <a:rPr lang="nb-NO" dirty="0"/>
              <a:t>I tillegg; subsidiering (fra strømkundene) via de såkalte grønne sertifikater Vil fases ut, men alle utbygginger ferdig i løpet av dette året vil nyte godt av ordningen</a:t>
            </a:r>
          </a:p>
          <a:p>
            <a:endParaRPr lang="nb-NO" dirty="0"/>
          </a:p>
          <a:p>
            <a:r>
              <a:rPr lang="nb-NO" dirty="0"/>
              <a:t>Dessuten både vind- og vannkraft kan ha lokal eiendomsskatt (men betyr ofte lite)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05D3AEF-07BC-4263-9325-61B54DF68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 Naturen Leve -Fagseminar 21.4.2021</a:t>
            </a:r>
          </a:p>
        </p:txBody>
      </p:sp>
    </p:spTree>
    <p:extLst>
      <p:ext uri="{BB962C8B-B14F-4D97-AF65-F5344CB8AC3E}">
        <p14:creationId xmlns:p14="http://schemas.microsoft.com/office/powerpoint/2010/main" val="2141676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C6D55-760A-457D-B15F-E74AC9485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4. En bedre beskatning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F15AD-2168-458A-85D3-80909ADE3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/>
              <a:t>I Meld. St. 28 (2019-2020) Nasjonal ramme… tegn på at Høyre regjeringen ønsker å vri beskatningen i mer lokal retning (‘for å sikre bedre lokal forankring…’ )</a:t>
            </a:r>
          </a:p>
          <a:p>
            <a:endParaRPr lang="nb-NO" dirty="0"/>
          </a:p>
          <a:p>
            <a:r>
              <a:rPr lang="nb-NO" dirty="0"/>
              <a:t>Det samme ønsket også fra vindkraftlobbyen </a:t>
            </a:r>
          </a:p>
          <a:p>
            <a:endParaRPr lang="nb-NO" dirty="0"/>
          </a:p>
          <a:p>
            <a:r>
              <a:rPr lang="nb-NO" dirty="0"/>
              <a:t>Dårlig løsning av flere grunner</a:t>
            </a:r>
          </a:p>
          <a:p>
            <a:pPr lvl="1"/>
            <a:r>
              <a:rPr lang="nb-NO" dirty="0"/>
              <a:t>Norsk natur er hele det norske folkets felleseiendom, ikke bare de som bor i den aktuelle kommunen</a:t>
            </a:r>
          </a:p>
          <a:p>
            <a:pPr lvl="1"/>
            <a:r>
              <a:rPr lang="nb-NO" dirty="0"/>
              <a:t>Og selvsagt; lokal beskatning vil styrke de lokale interessegruppene for utbygging</a:t>
            </a:r>
          </a:p>
          <a:p>
            <a:pPr lvl="1"/>
            <a:endParaRPr lang="nb-NO" dirty="0"/>
          </a:p>
          <a:p>
            <a:r>
              <a:rPr lang="nb-NO" dirty="0"/>
              <a:t>Skatt på naturressurser er et anliggende for hele samfunnet, ikke bare lokalsamfunnet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B02C10-804F-487D-97D9-B00E82546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 Naturen Leve -Fagseminar 21.4.2021</a:t>
            </a:r>
          </a:p>
        </p:txBody>
      </p:sp>
    </p:spTree>
    <p:extLst>
      <p:ext uri="{BB962C8B-B14F-4D97-AF65-F5344CB8AC3E}">
        <p14:creationId xmlns:p14="http://schemas.microsoft.com/office/powerpoint/2010/main" val="2000049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935</Words>
  <Application>Microsoft Office PowerPoint</Application>
  <PresentationFormat>Widescreen</PresentationFormat>
  <Paragraphs>130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Vindkraft og samfunnsøkonomi</vt:lpstr>
      <vt:lpstr>1. Innledning</vt:lpstr>
      <vt:lpstr>2. Privatisering av inntektene, sosialisering av kostnadene </vt:lpstr>
      <vt:lpstr>PowerPoint-presentasjon</vt:lpstr>
      <vt:lpstr>PowerPoint-presentasjon</vt:lpstr>
      <vt:lpstr>PowerPoint-presentasjon</vt:lpstr>
      <vt:lpstr>3.Dagens beskatning</vt:lpstr>
      <vt:lpstr>PowerPoint-presentasjon</vt:lpstr>
      <vt:lpstr>4. En bedre beskatning</vt:lpstr>
      <vt:lpstr>PowerPoint-presentasjon</vt:lpstr>
      <vt:lpstr>5. Skatteunndragelser</vt:lpstr>
      <vt:lpstr>Egenkapitalandel og utenlandsk eierskap</vt:lpstr>
      <vt:lpstr>Andel finanskostnader og utenlandsk eierskap</vt:lpstr>
      <vt:lpstr>6. Avslutning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Vindkraft og samfunnsøkonomi</dc:title>
  <dc:creator>Anders Skonhoft</dc:creator>
  <cp:lastModifiedBy>Svein Arne Skuggen Hoff</cp:lastModifiedBy>
  <cp:revision>26</cp:revision>
  <dcterms:created xsi:type="dcterms:W3CDTF">2021-04-20T08:12:52Z</dcterms:created>
  <dcterms:modified xsi:type="dcterms:W3CDTF">2021-04-22T13:22:49Z</dcterms:modified>
</cp:coreProperties>
</file>